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81" r:id="rId3"/>
    <p:sldId id="282" r:id="rId4"/>
    <p:sldId id="283" r:id="rId5"/>
    <p:sldId id="280" r:id="rId6"/>
    <p:sldId id="286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FFFFCC"/>
    <a:srgbClr val="FFCC00"/>
    <a:srgbClr val="3366CC"/>
    <a:srgbClr val="CC6600"/>
    <a:srgbClr val="FF9900"/>
    <a:srgbClr val="CCECFF"/>
    <a:srgbClr val="FF99CC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05" autoAdjust="0"/>
    <p:restoredTop sz="94660"/>
  </p:normalViewPr>
  <p:slideViewPr>
    <p:cSldViewPr>
      <p:cViewPr>
        <p:scale>
          <a:sx n="66" d="100"/>
          <a:sy n="66" d="100"/>
        </p:scale>
        <p:origin x="-17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A1F3-49D8-4315-930E-25767C1BD88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396B-AF09-499A-AAD1-AAF44E22B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6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8D7C-E2DC-4E62-9888-3E219FA5DB14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CFC5-EC50-43A1-85A3-E9579A780D32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477F-574D-46BF-B7E7-76F6DBB60E69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0368-8516-4E7C-A303-4E69A8009D83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2F0-AE74-4082-89C8-D6DF958053BD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B2B-5C8E-4CAC-9D1C-60EB58C4D794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C4BA-9A5E-483E-AB08-C03C62338A0B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BEBE-ED00-4A84-B0E4-C26CDE1BB63E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0AFE-5D4B-442E-A7FB-F59DC75531E2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2645-737B-4EE4-ACD7-EF019D9B3AD6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ECD9-580A-4C6B-B316-1C1E8D04D440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7013-DDDE-4781-906F-235C7633CB28}" type="datetime1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BB85-0849-4B9F-82F2-5ACC0682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iemnayammk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jpeg"/><Relationship Id="rId7" Type="http://schemas.openxmlformats.org/officeDocument/2006/relationships/image" Target="../media/image4.jpeg"/><Relationship Id="rId12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080120"/>
            <a:ext cx="8267400" cy="1700808"/>
          </a:xfrm>
        </p:spPr>
        <p:txBody>
          <a:bodyPr>
            <a:normAutofit fontScale="90000"/>
          </a:bodyPr>
          <a:lstStyle/>
          <a:p>
            <a:r>
              <a:rPr lang="ru-RU" sz="2700" b="1" cap="all" dirty="0">
                <a:solidFill>
                  <a:srgbClr val="0033CC"/>
                </a:solidFill>
              </a:rPr>
              <a:t>Развитие специализированных центов компетенций</a:t>
            </a:r>
            <a:r>
              <a:rPr lang="ru-RU" sz="2700" dirty="0">
                <a:solidFill>
                  <a:srgbClr val="0033CC"/>
                </a:solidFill>
              </a:rPr>
              <a:t/>
            </a:r>
            <a:br>
              <a:rPr lang="ru-RU" sz="2700" dirty="0">
                <a:solidFill>
                  <a:srgbClr val="0033CC"/>
                </a:solidFill>
              </a:rPr>
            </a:br>
            <a:r>
              <a:rPr lang="ru-RU" sz="2700" b="1" cap="all" dirty="0">
                <a:solidFill>
                  <a:srgbClr val="0033CC"/>
                </a:solidFill>
              </a:rPr>
              <a:t>как фактор способствующий трудоустройству </a:t>
            </a:r>
            <a:r>
              <a:rPr lang="ru-RU" sz="2700" dirty="0">
                <a:solidFill>
                  <a:srgbClr val="0033CC"/>
                </a:solidFill>
              </a:rPr>
              <a:t/>
            </a:r>
            <a:br>
              <a:rPr lang="ru-RU" sz="2700" dirty="0">
                <a:solidFill>
                  <a:srgbClr val="0033CC"/>
                </a:solidFill>
              </a:rPr>
            </a:br>
            <a:r>
              <a:rPr lang="ru-RU" sz="2700" b="1" cap="all" dirty="0">
                <a:solidFill>
                  <a:srgbClr val="0033CC"/>
                </a:solidFill>
              </a:rPr>
              <a:t>выпускников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" y="4077072"/>
            <a:ext cx="9144032" cy="23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задержка 6"/>
          <p:cNvSpPr/>
          <p:nvPr/>
        </p:nvSpPr>
        <p:spPr>
          <a:xfrm>
            <a:off x="-32" y="6453336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1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6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8508"/>
            <a:ext cx="1368152" cy="745944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175448" y="2564904"/>
            <a:ext cx="496855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i="1" dirty="0" err="1" smtClean="0">
                <a:solidFill>
                  <a:srgbClr val="0033CC"/>
                </a:solidFill>
              </a:rPr>
              <a:t>Линденгольц</a:t>
            </a:r>
            <a:r>
              <a:rPr lang="ru-RU" i="1" dirty="0" smtClean="0">
                <a:solidFill>
                  <a:srgbClr val="0033CC"/>
                </a:solidFill>
              </a:rPr>
              <a:t> Александр Юрьевич,</a:t>
            </a:r>
          </a:p>
          <a:p>
            <a:pPr algn="l"/>
            <a:r>
              <a:rPr lang="ru-RU" i="1" dirty="0" smtClean="0">
                <a:solidFill>
                  <a:srgbClr val="0033CC"/>
                </a:solidFill>
              </a:rPr>
              <a:t> директор ГБПОУ ЯНАО «</a:t>
            </a:r>
            <a:r>
              <a:rPr lang="ru-RU" i="1" dirty="0" err="1" smtClean="0">
                <a:solidFill>
                  <a:srgbClr val="0033CC"/>
                </a:solidFill>
              </a:rPr>
              <a:t>Муравленковский</a:t>
            </a:r>
            <a:r>
              <a:rPr lang="ru-RU" i="1" dirty="0" smtClean="0">
                <a:solidFill>
                  <a:srgbClr val="0033CC"/>
                </a:solidFill>
              </a:rPr>
              <a:t> </a:t>
            </a:r>
          </a:p>
          <a:p>
            <a:pPr algn="l"/>
            <a:r>
              <a:rPr lang="ru-RU" i="1" dirty="0" smtClean="0">
                <a:solidFill>
                  <a:srgbClr val="0033CC"/>
                </a:solidFill>
              </a:rPr>
              <a:t>многопрофильный колледж», </a:t>
            </a:r>
          </a:p>
          <a:p>
            <a:pPr algn="l"/>
            <a:r>
              <a:rPr lang="ru-RU" i="1" dirty="0" smtClean="0">
                <a:solidFill>
                  <a:srgbClr val="0033CC"/>
                </a:solidFill>
              </a:rPr>
              <a:t>к. </a:t>
            </a:r>
            <a:r>
              <a:rPr lang="ru-RU" i="1" dirty="0" err="1" smtClean="0">
                <a:solidFill>
                  <a:srgbClr val="0033CC"/>
                </a:solidFill>
              </a:rPr>
              <a:t>п.н</a:t>
            </a:r>
            <a:r>
              <a:rPr lang="ru-RU" i="1" dirty="0" smtClean="0">
                <a:solidFill>
                  <a:srgbClr val="0033CC"/>
                </a:solidFill>
              </a:rPr>
              <a:t>.</a:t>
            </a:r>
          </a:p>
          <a:p>
            <a:pPr algn="l"/>
            <a:r>
              <a:rPr lang="en-US" sz="3600" i="1" dirty="0" err="1">
                <a:hlinkClick r:id="rId4"/>
              </a:rPr>
              <a:t>priemnayammk</a:t>
            </a:r>
            <a:r>
              <a:rPr lang="ru-RU" sz="3600" i="1" dirty="0">
                <a:hlinkClick r:id="rId4"/>
              </a:rPr>
              <a:t>@</a:t>
            </a:r>
            <a:r>
              <a:rPr lang="en-US" sz="3600" i="1" dirty="0" err="1">
                <a:hlinkClick r:id="rId4"/>
              </a:rPr>
              <a:t>gmail</a:t>
            </a:r>
            <a:r>
              <a:rPr lang="ru-RU" sz="3600" i="1" dirty="0">
                <a:hlinkClick r:id="rId4"/>
              </a:rPr>
              <a:t>.</a:t>
            </a:r>
            <a:r>
              <a:rPr lang="en-US" sz="3600" i="1" dirty="0">
                <a:hlinkClick r:id="rId4"/>
              </a:rPr>
              <a:t>com</a:t>
            </a:r>
            <a:r>
              <a:rPr lang="en-US" sz="3600" i="1" dirty="0"/>
              <a:t> </a:t>
            </a:r>
            <a:r>
              <a:rPr lang="ru-RU" sz="3600" i="1" dirty="0" smtClean="0"/>
              <a:t> </a:t>
            </a:r>
            <a:endParaRPr lang="ru-RU" sz="3600" i="1" dirty="0"/>
          </a:p>
          <a:p>
            <a:pPr algn="l"/>
            <a:endParaRPr lang="ru-RU" sz="2700" i="1" dirty="0" smtClean="0">
              <a:solidFill>
                <a:srgbClr val="0033CC"/>
              </a:solidFill>
            </a:endParaRPr>
          </a:p>
          <a:p>
            <a:pPr algn="l"/>
            <a:r>
              <a:rPr lang="ru-RU" sz="2400" i="1" dirty="0" smtClean="0">
                <a:solidFill>
                  <a:srgbClr val="0033CC"/>
                </a:solidFill>
              </a:rPr>
              <a:t/>
            </a:r>
            <a:br>
              <a:rPr lang="ru-RU" sz="2400" i="1" dirty="0" smtClean="0">
                <a:solidFill>
                  <a:srgbClr val="0033CC"/>
                </a:solidFill>
              </a:rPr>
            </a:br>
            <a:endParaRPr lang="ru-RU" sz="24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0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Региональный </a:t>
            </a:r>
            <a:r>
              <a:rPr lang="ru-RU" sz="2400" b="1" dirty="0" smtClean="0">
                <a:solidFill>
                  <a:srgbClr val="0033CC"/>
                </a:solidFill>
              </a:rPr>
              <a:t>чемпионат в </a:t>
            </a:r>
            <a:r>
              <a:rPr lang="ru-RU" sz="2400" b="1" dirty="0" smtClean="0">
                <a:solidFill>
                  <a:srgbClr val="0033CC"/>
                </a:solidFill>
              </a:rPr>
              <a:t>г. </a:t>
            </a:r>
            <a:r>
              <a:rPr lang="ru-RU" sz="2400" b="1" dirty="0" err="1" smtClean="0">
                <a:solidFill>
                  <a:srgbClr val="0033CC"/>
                </a:solidFill>
              </a:rPr>
              <a:t>Муравленко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8508"/>
            <a:ext cx="1368152" cy="745944"/>
          </a:xfrm>
          <a:prstGeom prst="rect">
            <a:avLst/>
          </a:prstGeom>
          <a:noFill/>
        </p:spPr>
      </p:pic>
      <p:pic>
        <p:nvPicPr>
          <p:cNvPr id="6" name="Рисунок 5" descr="C:\Users\User\Desktop\2017.04.21 доклад директора\7db19b3420117f28bfbba03f3175337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214422"/>
            <a:ext cx="1714512" cy="85725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2" name="Picture 2" descr="C:\Users\User\Desktop\2017.04.21 доклад директора\kolledzh__pobeditel_konkursa_na_poluchenie_grant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72008"/>
            <a:ext cx="2428892" cy="161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 descr="http://mmkolledge.ru/images/newslogo/WSR_o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1142984"/>
            <a:ext cx="3286148" cy="218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6" name="Picture 6" descr="http://mmkolledge.ru/cache/preview/0a1771a0fb9e6bf08d5da0572f7038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500174"/>
            <a:ext cx="2428892" cy="1615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8" name="Picture 8" descr="http://mmkolledge.ru/cache/preview/a7531c190ae501c33d81cbc1a3a3a49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786058"/>
            <a:ext cx="2428892" cy="1615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0" name="Picture 10" descr="http://mmkolledge.ru/cache/preview/7b55b4c583a5cbc6dc01100684666d5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3786190"/>
            <a:ext cx="2578211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2" name="Picture 12" descr="http://mmkolledge.ru/images/newslogo/2016/puteshestvie_v_mir_professij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3643314"/>
            <a:ext cx="3000396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Блок-схема: задержка 12"/>
          <p:cNvSpPr/>
          <p:nvPr/>
        </p:nvSpPr>
        <p:spPr>
          <a:xfrm>
            <a:off x="-32" y="6453336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2</a:t>
            </a:r>
            <a:endParaRPr lang="ru-RU" sz="16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001024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Отборочный этап </a:t>
            </a:r>
            <a:r>
              <a:rPr lang="en-US" sz="2400" b="1" dirty="0" smtClean="0">
                <a:solidFill>
                  <a:srgbClr val="0033CC"/>
                </a:solidFill>
              </a:rPr>
              <a:t>V </a:t>
            </a:r>
            <a:r>
              <a:rPr lang="ru-RU" sz="2400" b="1" dirty="0" smtClean="0">
                <a:solidFill>
                  <a:srgbClr val="0033CC"/>
                </a:solidFill>
              </a:rPr>
              <a:t>Национального чемпионата, г. Ульяновск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152" cy="745944"/>
          </a:xfrm>
          <a:prstGeom prst="rect">
            <a:avLst/>
          </a:prstGeom>
          <a:noFill/>
        </p:spPr>
      </p:pic>
      <p:pic>
        <p:nvPicPr>
          <p:cNvPr id="29698" name="Picture 2" descr="C:\Users\User\Desktop\2017.04.21 доклад директора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179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C:\Users\User\Desktop\2017.04.21 доклад директора\rahimalov_tagir_v_finale_natsionalnogo_chempionata_molodye_professiona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934014"/>
            <a:ext cx="4500594" cy="2362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 descr="C:\Users\User\Desktop\2017.04.21 доклад директора\rahimalov_tagir_uchastnik_chempionata_Worldskills_Russ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286124"/>
            <a:ext cx="1857377" cy="304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1" name="Picture 5" descr="C:\Users\User\Desktop\2017.04.21 доклад директора\f194b75ea785a900ca18a26cd5e7d6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357298"/>
            <a:ext cx="2604208" cy="1718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2" name="Picture 6" descr="C:\Users\User\Desktop\2017.04.21 доклад директора\6aee91df6abed77698cbfac61aaf08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86190"/>
            <a:ext cx="270598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User\Desktop\2017.04.21 доклад директора\7db19b3420117f28bfbba03f3175337a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429000"/>
            <a:ext cx="1714512" cy="85725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Блок-схема: задержка 12"/>
          <p:cNvSpPr/>
          <p:nvPr/>
        </p:nvSpPr>
        <p:spPr>
          <a:xfrm>
            <a:off x="-32" y="6453336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3</a:t>
            </a:r>
            <a:endParaRPr lang="ru-RU" sz="16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Подготовка к региональному чемпионату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8508"/>
            <a:ext cx="1368152" cy="745944"/>
          </a:xfrm>
          <a:prstGeom prst="rect">
            <a:avLst/>
          </a:prstGeom>
          <a:noFill/>
        </p:spPr>
      </p:pic>
      <p:pic>
        <p:nvPicPr>
          <p:cNvPr id="31746" name="Picture 2" descr="C:\Users\User\Desktop\otborochnyj_konkurs_molodye_professionaly_professii_avtomehani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2930967" cy="195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C:\Users\User\Desktop\otborochnyj_konkurs_molodye professionaly_professii_tehnicheskoe_obsluzhivanie_i_remont_avtomobilnogo_transpo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28479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Picture 5" descr="http://mmkolledge.ru/images/newslogo/2016/obuchenie_jeksperta_WorldSkil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00504"/>
            <a:ext cx="3119406" cy="2339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1" name="Picture 7" descr="http://mmkolledge.ru/cache/preview/b58d1b32b0a00a1074893968b5f3e7f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286256"/>
            <a:ext cx="1371600" cy="1905000"/>
          </a:xfrm>
          <a:prstGeom prst="rect">
            <a:avLst/>
          </a:prstGeom>
          <a:noFill/>
        </p:spPr>
      </p:pic>
      <p:pic>
        <p:nvPicPr>
          <p:cNvPr id="31753" name="Picture 9" descr="http://mmkolledge.ru/cache/preview/34a826902b2b90fef74c0b0eee3a2ea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786058"/>
            <a:ext cx="1905000" cy="1371601"/>
          </a:xfrm>
          <a:prstGeom prst="rect">
            <a:avLst/>
          </a:prstGeom>
          <a:noFill/>
        </p:spPr>
      </p:pic>
      <p:sp>
        <p:nvSpPr>
          <p:cNvPr id="11" name="Блок-схема: задержка 10"/>
          <p:cNvSpPr/>
          <p:nvPr/>
        </p:nvSpPr>
        <p:spPr>
          <a:xfrm>
            <a:off x="-32" y="6453336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4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12" name="Рисунок 18" descr="&amp;YAcy;&amp;mcy;&amp;acy;&amp;lcy;&amp;kcy;&amp;ocy;&amp;mcy;&amp;mcy;&amp;ucy;&amp;ncy;&amp;ecy;&amp;ncy;&amp;iecy;&amp;rcy;&amp;gcy;&amp;o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1571612"/>
            <a:ext cx="12077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E:\Конференции 2016\Арктический форум Салехард\logo_top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857232"/>
            <a:ext cx="13902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1" descr="&amp;Ocy;&amp;Ocy;&amp;Ocy; «&amp;Mcy;&amp;Tcy;&amp;Kcy;» &amp;scy; 2003 &amp;gcy;&amp;ocy;&amp;dcy;&amp;acy; &amp;yacy;&amp;vcy;&amp;lcy;&amp;yacy;&amp;iecy;&amp;tcy;&amp;scy;&amp;yacy; &amp;ncy;&amp;acy;&amp;dcy;&amp;iecy;&amp;zhcy;&amp;ncy;&amp;ycy;&amp;mcy; &amp;pcy;&amp;ocy;&amp;scy;&amp;tcy;&amp;acy;&amp;vcy;&amp;shchcy;&amp;icy;&amp;kcy;&amp;ocy;&amp;mcy; &amp;mcy;&amp;iecy;&amp;tcy;&amp;acy;&amp;lcy;&amp;lcy;&amp;ocy;&amp;pcy;&amp;rcy;&amp;ocy;&amp;dcy;&amp;ucy;&amp;kcy;&amp;tscy;&amp;icy;&amp;icy; &amp;ncy;&amp;acy; &amp;rcy;&amp;ycy;&amp;ncy;&amp;kcy;&amp;acy;&amp;khcy; &amp;Rcy;&amp;Fcy;, &amp;bcy;&amp;lcy;&amp;icy;&amp;zhcy;&amp;ncy;&amp;iecy;&amp;gcy;&amp;ocy; &amp;icy; &amp;dcy;&amp;acy;&amp;lcy;&amp;softcy;&amp;ncy;&amp;iecy;&amp;gcy;&amp;ocy; &amp;zcy;&amp;acy;&amp;rcy;&amp;ucy;&amp;bcy;&amp;iecy;&amp;zhcy;&amp;softcy;&amp;yacy;. &#10;&amp;Ocy;&amp;scy;&amp;ncy;&amp;ocy;&amp;vcy;&amp;ncy;&amp;ycy;&amp;mcy;&amp;icy; &amp;ncy;&amp;acy;&amp;pcy;&amp;rcy;&amp;acy;&amp;vcy;&amp;lcy;&amp;iecy;&amp;ncy;&amp;icy;&amp;yacy;&amp;mcy;&amp;icy; &amp;dcy;&amp;iecy;&amp;yacy;&amp;tcy;&amp;iecy;&amp;lcy;&amp;softcy;&amp;ncy;&amp;ocy;&amp;scy;&amp;tcy;&amp;icy; &amp;kcy;&amp;ocy;&amp;mcy;&amp;pcy;&amp;acy;&amp;ncy;&amp;icy;&amp;icy; &amp;yacy;&amp;vcy;&amp;lcy;&amp;yacy;&amp;yucy;&amp;tcy;&amp;scy;&amp;yacy;: &#10;&amp;Pcy;&amp;ocy;&amp;scy;&amp;tcy;&amp;acy;&amp;vcy;&amp;kcy;&amp;icy; &amp;mcy;&amp;iecy;&amp;tcy;&amp;acy;&amp;lcy;&amp;lcy;&amp;ocy;&amp;pcy;&amp;rcy;&amp;ocy;&amp;kcy;&amp;acy;&amp;tcy;&amp;acy; &#10;&amp;Pcy;&amp;ocy;&amp;scy;&amp;tcy;&amp;acy;&amp;vcy;&amp;kcy;&amp;icy; &amp;tcy;&amp;rcy;&amp;ucy;&amp;bcy;&amp;ncy;&amp;ocy;&amp;jcy; &amp;pcy;&amp;rcy;&amp;ocy;&amp;dcy;&amp;ucy;&amp;kcy;&amp;tscy;&amp;icy;&amp;icy;. &#10;&amp;Kcy;&amp;ocy;&amp;mcy;&amp;pcy;&amp;acy;&amp;ncy;&amp;icy;&amp;yacy; &amp;yacy;&amp;vcy;&amp;lcy;&amp;yacy;&amp;iecy;&amp;tcy;&amp;scy;&amp;yacy; &amp;pcy;&amp;acy;&amp;rcy;&amp;tcy;&amp;ncy;&amp;iocy;&amp;rcy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928670"/>
            <a:ext cx="1214446" cy="4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28596" y="928670"/>
            <a:ext cx="3286148" cy="2786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2016 – 340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ООО «Днепр» – 50 тыс. руб., </a:t>
            </a:r>
          </a:p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-АО «</a:t>
            </a:r>
            <a:r>
              <a:rPr lang="ru-RU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Ямалкомунэнерго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– 90 тыс. руб. </a:t>
            </a:r>
          </a:p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-ООО «</a:t>
            </a:r>
            <a:r>
              <a:rPr lang="ru-RU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Муравленковская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Транспортная Компания» предоставила узлы и агрегаты в постоянное пользование на сумму более 200 тыс.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 descr="C:\Users\User\Desktop\2017.04.21 доклад директора\7db19b3420117f28bfbba03f3175337a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785794"/>
            <a:ext cx="1714512" cy="85725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2017.04.21 доклад директора\50cf54845a6bfec723d77bd9170b5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429000"/>
            <a:ext cx="2619380" cy="19252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Стажировка на предприятиях Сургута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3313" name="Picture 1" descr="C:\Users\User\Desktop\2017.04.21 доклад директора\4f93f478ce50608f957427a69c3b3d7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833693" cy="1175983"/>
          </a:xfrm>
          <a:prstGeom prst="rect">
            <a:avLst/>
          </a:prstGeom>
          <a:noFill/>
        </p:spPr>
      </p:pic>
      <p:pic>
        <p:nvPicPr>
          <p:cNvPr id="13314" name="Picture 2" descr="C:\Users\User\Desktop\2017.04.21 доклад директора\9d24854b737c900b2cca67eedf2f6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1905000" cy="476250"/>
          </a:xfrm>
          <a:prstGeom prst="rect">
            <a:avLst/>
          </a:prstGeom>
          <a:noFill/>
        </p:spPr>
      </p:pic>
      <p:pic>
        <p:nvPicPr>
          <p:cNvPr id="13316" name="Picture 4" descr="C:\Users\User\Desktop\2017.04.21 доклад директора\dd6147ffde1a183e906a318a5d0018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572140"/>
            <a:ext cx="2287263" cy="671234"/>
          </a:xfrm>
          <a:prstGeom prst="rect">
            <a:avLst/>
          </a:prstGeom>
          <a:noFill/>
        </p:spPr>
      </p:pic>
      <p:pic>
        <p:nvPicPr>
          <p:cNvPr id="13317" name="Picture 5" descr="C:\Users\User\Desktop\2017.04.21 доклад директора\cb1520b490913cb6a1ca3b5ea2d0e09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072074"/>
            <a:ext cx="1905000" cy="533400"/>
          </a:xfrm>
          <a:prstGeom prst="rect">
            <a:avLst/>
          </a:prstGeom>
          <a:noFill/>
        </p:spPr>
      </p:pic>
      <p:pic>
        <p:nvPicPr>
          <p:cNvPr id="10" name="Рисунок 9" descr="C:\Users\User\Desktop\2017.04.21 доклад директора\7db19b3420117f28bfbba03f3175337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857232"/>
            <a:ext cx="1714512" cy="857256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368152" cy="745944"/>
          </a:xfrm>
          <a:prstGeom prst="rect">
            <a:avLst/>
          </a:prstGeom>
          <a:noFill/>
        </p:spPr>
      </p:pic>
      <p:pic>
        <p:nvPicPr>
          <p:cNvPr id="3" name="Picture 2" descr="http://mmkolledge.ru/images/newslogo/2017_Q1/podgotovka_k_otborochnym_sorevnovaniyamWorldSkills_Russi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2892610"/>
            <a:ext cx="2286016" cy="343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mmkolledge.ru/cache/preview/0113f5c7cc0ac94d7791301ce2bd1bb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3429000"/>
            <a:ext cx="2227276" cy="1481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8" name="Picture 6" descr="http://mmkolledge.ru/cache/preview/97de9c229efa2b276ca5e7a66af6f56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5072073"/>
            <a:ext cx="2119314" cy="140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0" name="Picture 8" descr="http://mmkolledge.ru/cache/preview/9a03cfe650e7c7cfff1091144a8947c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7" y="1428736"/>
            <a:ext cx="2381253" cy="1785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57158" y="1142984"/>
            <a:ext cx="3141839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ОАО НТЦ «</a:t>
            </a:r>
            <a:r>
              <a:rPr lang="ru-RU" sz="2000" b="1" dirty="0" err="1" smtClean="0"/>
              <a:t>Эврика-Трейд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785926"/>
            <a:ext cx="264320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ООО «</a:t>
            </a:r>
            <a:r>
              <a:rPr lang="ru-RU" b="1" dirty="0" err="1" smtClean="0"/>
              <a:t>ТюменьСкан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2357430"/>
            <a:ext cx="292166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ООО ПКФ «</a:t>
            </a:r>
            <a:r>
              <a:rPr lang="ru-RU" b="1" dirty="0" err="1" smtClean="0"/>
              <a:t>Сибавтотрак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6524750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5</a:t>
            </a:r>
            <a:endParaRPr lang="ru-RU" sz="1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5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 noChangeArrowheads="1"/>
          </p:cNvSpPr>
          <p:nvPr/>
        </p:nvSpPr>
        <p:spPr bwMode="auto">
          <a:xfrm rot="10800000">
            <a:off x="5143504" y="2643182"/>
            <a:ext cx="3714776" cy="3357586"/>
          </a:xfrm>
          <a:custGeom>
            <a:avLst/>
            <a:gdLst>
              <a:gd name="T0" fmla="*/ 711200 w 580"/>
              <a:gd name="T1" fmla="*/ 0 h 798"/>
              <a:gd name="T2" fmla="*/ 708748 w 580"/>
              <a:gd name="T3" fmla="*/ 154155 h 798"/>
              <a:gd name="T4" fmla="*/ 696486 w 580"/>
              <a:gd name="T5" fmla="*/ 298032 h 798"/>
              <a:gd name="T6" fmla="*/ 676866 w 580"/>
              <a:gd name="T7" fmla="*/ 431633 h 798"/>
              <a:gd name="T8" fmla="*/ 644985 w 580"/>
              <a:gd name="T9" fmla="*/ 554957 h 798"/>
              <a:gd name="T10" fmla="*/ 605746 w 580"/>
              <a:gd name="T11" fmla="*/ 668004 h 798"/>
              <a:gd name="T12" fmla="*/ 554245 w 580"/>
              <a:gd name="T13" fmla="*/ 770773 h 798"/>
              <a:gd name="T14" fmla="*/ 492935 w 580"/>
              <a:gd name="T15" fmla="*/ 870117 h 798"/>
              <a:gd name="T16" fmla="*/ 419363 w 580"/>
              <a:gd name="T17" fmla="*/ 959185 h 798"/>
              <a:gd name="T18" fmla="*/ 331076 w 580"/>
              <a:gd name="T19" fmla="*/ 1044826 h 798"/>
              <a:gd name="T20" fmla="*/ 230527 w 580"/>
              <a:gd name="T21" fmla="*/ 1123616 h 798"/>
              <a:gd name="T22" fmla="*/ 230527 w 580"/>
              <a:gd name="T23" fmla="*/ 1366838 h 798"/>
              <a:gd name="T24" fmla="*/ 0 w 580"/>
              <a:gd name="T25" fmla="*/ 880395 h 798"/>
              <a:gd name="T26" fmla="*/ 230527 w 580"/>
              <a:gd name="T27" fmla="*/ 393951 h 798"/>
              <a:gd name="T28" fmla="*/ 230527 w 580"/>
              <a:gd name="T29" fmla="*/ 637173 h 798"/>
              <a:gd name="T30" fmla="*/ 274670 w 580"/>
              <a:gd name="T31" fmla="*/ 630321 h 798"/>
              <a:gd name="T32" fmla="*/ 323719 w 580"/>
              <a:gd name="T33" fmla="*/ 609767 h 798"/>
              <a:gd name="T34" fmla="*/ 375219 w 580"/>
              <a:gd name="T35" fmla="*/ 575511 h 798"/>
              <a:gd name="T36" fmla="*/ 426720 w 580"/>
              <a:gd name="T37" fmla="*/ 530977 h 798"/>
              <a:gd name="T38" fmla="*/ 480673 w 580"/>
              <a:gd name="T39" fmla="*/ 479592 h 798"/>
              <a:gd name="T40" fmla="*/ 529721 w 580"/>
              <a:gd name="T41" fmla="*/ 421356 h 798"/>
              <a:gd name="T42" fmla="*/ 578770 w 580"/>
              <a:gd name="T43" fmla="*/ 356269 h 798"/>
              <a:gd name="T44" fmla="*/ 620461 w 580"/>
              <a:gd name="T45" fmla="*/ 284330 h 798"/>
              <a:gd name="T46" fmla="*/ 657247 w 580"/>
              <a:gd name="T47" fmla="*/ 212391 h 798"/>
              <a:gd name="T48" fmla="*/ 684223 w 580"/>
              <a:gd name="T49" fmla="*/ 140452 h 798"/>
              <a:gd name="T50" fmla="*/ 703843 w 580"/>
              <a:gd name="T51" fmla="*/ 68513 h 798"/>
              <a:gd name="T52" fmla="*/ 708748 w 580"/>
              <a:gd name="T53" fmla="*/ 0 h 798"/>
              <a:gd name="T54" fmla="*/ 711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Перспективы развития СЦК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8508"/>
            <a:ext cx="1368152" cy="745944"/>
          </a:xfrm>
          <a:prstGeom prst="rect">
            <a:avLst/>
          </a:prstGeom>
          <a:noFill/>
        </p:spPr>
      </p:pic>
      <p:sp>
        <p:nvSpPr>
          <p:cNvPr id="7" name="Freeform 6"/>
          <p:cNvSpPr>
            <a:spLocks noChangeArrowheads="1"/>
          </p:cNvSpPr>
          <p:nvPr/>
        </p:nvSpPr>
        <p:spPr bwMode="auto">
          <a:xfrm rot="10800000">
            <a:off x="2571736" y="3071810"/>
            <a:ext cx="3214710" cy="3014764"/>
          </a:xfrm>
          <a:custGeom>
            <a:avLst/>
            <a:gdLst>
              <a:gd name="T0" fmla="*/ 711200 w 580"/>
              <a:gd name="T1" fmla="*/ 0 h 798"/>
              <a:gd name="T2" fmla="*/ 708748 w 580"/>
              <a:gd name="T3" fmla="*/ 154155 h 798"/>
              <a:gd name="T4" fmla="*/ 696486 w 580"/>
              <a:gd name="T5" fmla="*/ 298032 h 798"/>
              <a:gd name="T6" fmla="*/ 676866 w 580"/>
              <a:gd name="T7" fmla="*/ 431633 h 798"/>
              <a:gd name="T8" fmla="*/ 644985 w 580"/>
              <a:gd name="T9" fmla="*/ 554957 h 798"/>
              <a:gd name="T10" fmla="*/ 605746 w 580"/>
              <a:gd name="T11" fmla="*/ 668004 h 798"/>
              <a:gd name="T12" fmla="*/ 554245 w 580"/>
              <a:gd name="T13" fmla="*/ 770773 h 798"/>
              <a:gd name="T14" fmla="*/ 492935 w 580"/>
              <a:gd name="T15" fmla="*/ 870117 h 798"/>
              <a:gd name="T16" fmla="*/ 419363 w 580"/>
              <a:gd name="T17" fmla="*/ 959185 h 798"/>
              <a:gd name="T18" fmla="*/ 331076 w 580"/>
              <a:gd name="T19" fmla="*/ 1044826 h 798"/>
              <a:gd name="T20" fmla="*/ 230527 w 580"/>
              <a:gd name="T21" fmla="*/ 1123616 h 798"/>
              <a:gd name="T22" fmla="*/ 230527 w 580"/>
              <a:gd name="T23" fmla="*/ 1366838 h 798"/>
              <a:gd name="T24" fmla="*/ 0 w 580"/>
              <a:gd name="T25" fmla="*/ 880395 h 798"/>
              <a:gd name="T26" fmla="*/ 230527 w 580"/>
              <a:gd name="T27" fmla="*/ 393951 h 798"/>
              <a:gd name="T28" fmla="*/ 230527 w 580"/>
              <a:gd name="T29" fmla="*/ 637173 h 798"/>
              <a:gd name="T30" fmla="*/ 274670 w 580"/>
              <a:gd name="T31" fmla="*/ 630321 h 798"/>
              <a:gd name="T32" fmla="*/ 323719 w 580"/>
              <a:gd name="T33" fmla="*/ 609767 h 798"/>
              <a:gd name="T34" fmla="*/ 375219 w 580"/>
              <a:gd name="T35" fmla="*/ 575511 h 798"/>
              <a:gd name="T36" fmla="*/ 426720 w 580"/>
              <a:gd name="T37" fmla="*/ 530977 h 798"/>
              <a:gd name="T38" fmla="*/ 480673 w 580"/>
              <a:gd name="T39" fmla="*/ 479592 h 798"/>
              <a:gd name="T40" fmla="*/ 529721 w 580"/>
              <a:gd name="T41" fmla="*/ 421356 h 798"/>
              <a:gd name="T42" fmla="*/ 578770 w 580"/>
              <a:gd name="T43" fmla="*/ 356269 h 798"/>
              <a:gd name="T44" fmla="*/ 620461 w 580"/>
              <a:gd name="T45" fmla="*/ 284330 h 798"/>
              <a:gd name="T46" fmla="*/ 657247 w 580"/>
              <a:gd name="T47" fmla="*/ 212391 h 798"/>
              <a:gd name="T48" fmla="*/ 684223 w 580"/>
              <a:gd name="T49" fmla="*/ 140452 h 798"/>
              <a:gd name="T50" fmla="*/ 703843 w 580"/>
              <a:gd name="T51" fmla="*/ 68513 h 798"/>
              <a:gd name="T52" fmla="*/ 708748 w 580"/>
              <a:gd name="T53" fmla="*/ 0 h 798"/>
              <a:gd name="T54" fmla="*/ 711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0" y="6524750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6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16" name="Freeform 6"/>
          <p:cNvSpPr>
            <a:spLocks noChangeArrowheads="1"/>
          </p:cNvSpPr>
          <p:nvPr/>
        </p:nvSpPr>
        <p:spPr bwMode="auto">
          <a:xfrm rot="11147984">
            <a:off x="610178" y="3950866"/>
            <a:ext cx="2280038" cy="2295508"/>
          </a:xfrm>
          <a:custGeom>
            <a:avLst/>
            <a:gdLst>
              <a:gd name="T0" fmla="*/ 711200 w 580"/>
              <a:gd name="T1" fmla="*/ 0 h 798"/>
              <a:gd name="T2" fmla="*/ 708748 w 580"/>
              <a:gd name="T3" fmla="*/ 154155 h 798"/>
              <a:gd name="T4" fmla="*/ 696486 w 580"/>
              <a:gd name="T5" fmla="*/ 298032 h 798"/>
              <a:gd name="T6" fmla="*/ 676866 w 580"/>
              <a:gd name="T7" fmla="*/ 431633 h 798"/>
              <a:gd name="T8" fmla="*/ 644985 w 580"/>
              <a:gd name="T9" fmla="*/ 554957 h 798"/>
              <a:gd name="T10" fmla="*/ 605746 w 580"/>
              <a:gd name="T11" fmla="*/ 668004 h 798"/>
              <a:gd name="T12" fmla="*/ 554245 w 580"/>
              <a:gd name="T13" fmla="*/ 770773 h 798"/>
              <a:gd name="T14" fmla="*/ 492935 w 580"/>
              <a:gd name="T15" fmla="*/ 870117 h 798"/>
              <a:gd name="T16" fmla="*/ 419363 w 580"/>
              <a:gd name="T17" fmla="*/ 959185 h 798"/>
              <a:gd name="T18" fmla="*/ 331076 w 580"/>
              <a:gd name="T19" fmla="*/ 1044826 h 798"/>
              <a:gd name="T20" fmla="*/ 230527 w 580"/>
              <a:gd name="T21" fmla="*/ 1123616 h 798"/>
              <a:gd name="T22" fmla="*/ 230527 w 580"/>
              <a:gd name="T23" fmla="*/ 1366838 h 798"/>
              <a:gd name="T24" fmla="*/ 0 w 580"/>
              <a:gd name="T25" fmla="*/ 880395 h 798"/>
              <a:gd name="T26" fmla="*/ 230527 w 580"/>
              <a:gd name="T27" fmla="*/ 393951 h 798"/>
              <a:gd name="T28" fmla="*/ 230527 w 580"/>
              <a:gd name="T29" fmla="*/ 637173 h 798"/>
              <a:gd name="T30" fmla="*/ 274670 w 580"/>
              <a:gd name="T31" fmla="*/ 630321 h 798"/>
              <a:gd name="T32" fmla="*/ 323719 w 580"/>
              <a:gd name="T33" fmla="*/ 609767 h 798"/>
              <a:gd name="T34" fmla="*/ 375219 w 580"/>
              <a:gd name="T35" fmla="*/ 575511 h 798"/>
              <a:gd name="T36" fmla="*/ 426720 w 580"/>
              <a:gd name="T37" fmla="*/ 530977 h 798"/>
              <a:gd name="T38" fmla="*/ 480673 w 580"/>
              <a:gd name="T39" fmla="*/ 479592 h 798"/>
              <a:gd name="T40" fmla="*/ 529721 w 580"/>
              <a:gd name="T41" fmla="*/ 421356 h 798"/>
              <a:gd name="T42" fmla="*/ 578770 w 580"/>
              <a:gd name="T43" fmla="*/ 356269 h 798"/>
              <a:gd name="T44" fmla="*/ 620461 w 580"/>
              <a:gd name="T45" fmla="*/ 284330 h 798"/>
              <a:gd name="T46" fmla="*/ 657247 w 580"/>
              <a:gd name="T47" fmla="*/ 212391 h 798"/>
              <a:gd name="T48" fmla="*/ 684223 w 580"/>
              <a:gd name="T49" fmla="*/ 140452 h 798"/>
              <a:gd name="T50" fmla="*/ 703843 w 580"/>
              <a:gd name="T51" fmla="*/ 68513 h 798"/>
              <a:gd name="T52" fmla="*/ 708748 w 580"/>
              <a:gd name="T53" fmla="*/ 0 h 798"/>
              <a:gd name="T54" fmla="*/ 711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20346727">
            <a:off x="852744" y="4769742"/>
            <a:ext cx="1973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– 340 тыс. руб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346727">
            <a:off x="2983099" y="4110790"/>
            <a:ext cx="2696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–  649 тыс. руб.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 rot="20404801">
            <a:off x="5490238" y="3868354"/>
            <a:ext cx="3328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– 6 млн. руб.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85720" y="1071546"/>
            <a:ext cx="3286148" cy="27860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2017 –  649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33CC"/>
                </a:solidFill>
              </a:rPr>
              <a:t>- 500 тыс. средства гранта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- 99 тыс. руб. расходы МУП «</a:t>
            </a:r>
            <a:r>
              <a:rPr lang="ru-RU" dirty="0" err="1" smtClean="0">
                <a:solidFill>
                  <a:srgbClr val="0033CC"/>
                </a:solidFill>
              </a:rPr>
              <a:t>Муравленковские</a:t>
            </a:r>
            <a:r>
              <a:rPr lang="ru-RU" dirty="0" smtClean="0">
                <a:solidFill>
                  <a:srgbClr val="0033CC"/>
                </a:solidFill>
              </a:rPr>
              <a:t> коммунальные системы»;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- 50 тыс. руб. средства колледжа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1214422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Механизм коммерциализации СЦК – малое инновационное предприятие – МИП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872442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Положительные эффекты от развития СЦК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B85-0849-4B9F-82F2-5ACC06823B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43735" y="1142984"/>
          <a:ext cx="9000265" cy="4929222"/>
        </p:xfrm>
        <a:graphic>
          <a:graphicData uri="http://schemas.openxmlformats.org/presentationml/2006/ole">
            <p:oleObj spid="_x0000_s32769" r:id="rId3" imgW="5320219" imgH="3050246" progId="">
              <p:embed/>
            </p:oleObj>
          </a:graphicData>
        </a:graphic>
      </p:graphicFrame>
      <p:pic>
        <p:nvPicPr>
          <p:cNvPr id="7" name="Picture 8" descr="C:\Users\Home\Desktop\Арктический форум\К видео\ММ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8508"/>
            <a:ext cx="1368152" cy="745944"/>
          </a:xfrm>
          <a:prstGeom prst="rect">
            <a:avLst/>
          </a:prstGeom>
          <a:noFill/>
        </p:spPr>
      </p:pic>
      <p:sp>
        <p:nvSpPr>
          <p:cNvPr id="8" name="Блок-схема: задержка 7"/>
          <p:cNvSpPr/>
          <p:nvPr/>
        </p:nvSpPr>
        <p:spPr>
          <a:xfrm>
            <a:off x="-32" y="6453336"/>
            <a:ext cx="539584" cy="33325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7</a:t>
            </a:r>
            <a:endParaRPr lang="ru-RU" sz="16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202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Развитие специализированных центов компетенций как фактор способствующий трудоустройству  выпускников </vt:lpstr>
      <vt:lpstr>Региональный чемпионат в г. Муравленко</vt:lpstr>
      <vt:lpstr>Отборочный этап V Национального чемпионата, г. Ульяновск</vt:lpstr>
      <vt:lpstr>Подготовка к региональному чемпионату</vt:lpstr>
      <vt:lpstr>Стажировка на предприятиях Сургута</vt:lpstr>
      <vt:lpstr>Перспективы развития СЦК</vt:lpstr>
      <vt:lpstr>Положительные эффекты от развития СЦК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303</cp:revision>
  <dcterms:created xsi:type="dcterms:W3CDTF">2017-02-02T04:38:37Z</dcterms:created>
  <dcterms:modified xsi:type="dcterms:W3CDTF">2017-04-19T23:09:00Z</dcterms:modified>
</cp:coreProperties>
</file>