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8" r:id="rId2"/>
    <p:sldId id="324" r:id="rId3"/>
    <p:sldId id="316" r:id="rId4"/>
    <p:sldId id="318" r:id="rId5"/>
    <p:sldId id="375" r:id="rId6"/>
    <p:sldId id="328" r:id="rId7"/>
    <p:sldId id="323" r:id="rId8"/>
    <p:sldId id="320" r:id="rId9"/>
    <p:sldId id="350" r:id="rId10"/>
    <p:sldId id="351" r:id="rId11"/>
    <p:sldId id="380" r:id="rId12"/>
    <p:sldId id="372" r:id="rId13"/>
    <p:sldId id="378" r:id="rId14"/>
    <p:sldId id="338" r:id="rId15"/>
    <p:sldId id="381" r:id="rId16"/>
    <p:sldId id="349" r:id="rId17"/>
    <p:sldId id="35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0A0"/>
    <a:srgbClr val="006600"/>
    <a:srgbClr val="92BEE2"/>
    <a:srgbClr val="C39BE1"/>
    <a:srgbClr val="89DFA4"/>
    <a:srgbClr val="69FFAD"/>
    <a:srgbClr val="69FF86"/>
    <a:srgbClr val="000066"/>
    <a:srgbClr val="800080"/>
    <a:srgbClr val="FFD9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9" d="100"/>
          <a:sy n="69" d="100"/>
        </p:scale>
        <p:origin x="6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39A72-E08A-4534-82DE-99A793FF1B0D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8D82-581F-46FB-A449-E091B0F817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009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Муравьи тащат лист дерева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032D44-C9A7-4B60-9647-F73D746B7314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322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51D32-4F23-41F7-A216-47D6770357A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440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firo.r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ro.ru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firo.ru/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91880" y="692696"/>
            <a:ext cx="4860032" cy="1008112"/>
          </a:xfrm>
        </p:spPr>
        <p:txBody>
          <a:bodyPr rtlCol="0">
            <a:noAutofit/>
          </a:bodyPr>
          <a:lstStyle/>
          <a:p>
            <a:pPr>
              <a:defRPr/>
            </a:pPr>
            <a:br>
              <a:rPr lang="ru-RU" sz="2000" b="1" dirty="0">
                <a:solidFill>
                  <a:srgbClr val="000066"/>
                </a:solidFill>
              </a:rPr>
            </a:br>
            <a:r>
              <a:rPr lang="ru-RU" sz="2400" b="1" dirty="0">
                <a:solidFill>
                  <a:srgbClr val="000066"/>
                </a:solidFill>
              </a:rPr>
              <a:t>Ноябрьск,  20 апреля 2017 г.</a:t>
            </a:r>
            <a:br>
              <a:rPr lang="ru-RU" sz="2400" b="1" dirty="0">
                <a:solidFill>
                  <a:srgbClr val="000066"/>
                </a:solidFill>
              </a:rPr>
            </a:br>
            <a:endParaRPr lang="ru-RU" sz="20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4" descr="lo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260350"/>
            <a:ext cx="1728787" cy="151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80382" y="2276872"/>
            <a:ext cx="8388424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Aft>
                <a:spcPts val="600"/>
              </a:spcAft>
              <a:defRPr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Профориентация в современной России:   	вызовы и тренды,</a:t>
            </a:r>
            <a:b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проблемы и решения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539552" y="5517232"/>
            <a:ext cx="58326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sz="2000" b="1" dirty="0"/>
              <a:t>Сергеев Игорь Станиславович,</a:t>
            </a:r>
          </a:p>
          <a:p>
            <a:pPr>
              <a:defRPr/>
            </a:pPr>
            <a:r>
              <a:rPr lang="ru-RU" altLang="ru-RU" sz="2000" dirty="0"/>
              <a:t>к.п.н., ведущий научный сотрудник </a:t>
            </a:r>
          </a:p>
          <a:p>
            <a:pPr>
              <a:defRPr/>
            </a:pPr>
            <a:r>
              <a:rPr lang="ru-RU" altLang="ru-RU" sz="2000" dirty="0"/>
              <a:t>Федерального института развития образования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«Ранняя профориентация»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635896" y="4509120"/>
            <a:ext cx="5184576" cy="1568152"/>
          </a:xfrm>
        </p:spPr>
        <p:txBody>
          <a:bodyPr>
            <a:noAutofit/>
          </a:bodyPr>
          <a:lstStyle/>
          <a:p>
            <a:pPr>
              <a:buFont typeface="Calibri" pitchFamily="34" charset="0"/>
              <a:buChar char="–"/>
            </a:pPr>
            <a:r>
              <a:rPr lang="ru-RU" b="1" dirty="0">
                <a:solidFill>
                  <a:srgbClr val="FF0000"/>
                </a:solidFill>
              </a:rPr>
              <a:t>НЕ</a:t>
            </a:r>
            <a:r>
              <a:rPr lang="ru-RU" dirty="0"/>
              <a:t> </a:t>
            </a:r>
            <a:r>
              <a:rPr lang="ru-RU" b="1" dirty="0"/>
              <a:t>ранний выбор</a:t>
            </a:r>
          </a:p>
          <a:p>
            <a:pPr>
              <a:buFont typeface="Calibri" pitchFamily="34" charset="0"/>
              <a:buChar char="–"/>
            </a:pP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23528" y="2060848"/>
            <a:ext cx="6768752" cy="1584176"/>
          </a:xfrm>
        </p:spPr>
        <p:txBody>
          <a:bodyPr>
            <a:noAutofit/>
          </a:bodyPr>
          <a:lstStyle/>
          <a:p>
            <a:pPr>
              <a:buFont typeface="Calibri" pitchFamily="34" charset="0"/>
              <a:buChar char="–"/>
            </a:pPr>
            <a:r>
              <a:rPr lang="ru-RU" b="1" dirty="0">
                <a:solidFill>
                  <a:srgbClr val="0000FF"/>
                </a:solidFill>
              </a:rPr>
              <a:t>это раннее начало подготовки к профессиональному выбору</a:t>
            </a:r>
            <a:br>
              <a:rPr lang="ru-RU" b="1" dirty="0">
                <a:solidFill>
                  <a:srgbClr val="0000FF"/>
                </a:solidFill>
              </a:rPr>
            </a:br>
            <a:r>
              <a:rPr lang="ru-RU" b="1" dirty="0">
                <a:solidFill>
                  <a:srgbClr val="0000FF"/>
                </a:solidFill>
              </a:rPr>
              <a:t>(дошкольное, начальное образование, 5-7 </a:t>
            </a:r>
            <a:r>
              <a:rPr lang="ru-RU" b="1" dirty="0" err="1">
                <a:solidFill>
                  <a:srgbClr val="0000FF"/>
                </a:solidFill>
              </a:rPr>
              <a:t>кл</a:t>
            </a:r>
            <a:r>
              <a:rPr lang="ru-RU" b="1" dirty="0">
                <a:solidFill>
                  <a:srgbClr val="0000FF"/>
                </a:solidFill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1496447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13"/>
          <p:cNvGrpSpPr/>
          <p:nvPr/>
        </p:nvGrpSpPr>
        <p:grpSpPr>
          <a:xfrm>
            <a:off x="251520" y="692696"/>
            <a:ext cx="8136904" cy="5400600"/>
            <a:chOff x="251520" y="692696"/>
            <a:chExt cx="8136904" cy="5400600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3203848" y="692696"/>
              <a:ext cx="5184576" cy="54006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251520" y="3907037"/>
              <a:ext cx="2482796" cy="9233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ru-RU" sz="5400" b="1" dirty="0">
                  <a:solidFill>
                    <a:schemeClr val="accent1">
                      <a:lumMod val="75000"/>
                    </a:schemeClr>
                  </a:solidFill>
                  <a:latin typeface="+mj-lt"/>
                  <a:ea typeface="+mj-ea"/>
                  <a:cs typeface="+mj-cs"/>
                </a:rPr>
                <a:t>ШКОЛА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491880" y="836712"/>
              <a:ext cx="4584332" cy="8901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ru-RU" sz="3200" b="1" dirty="0">
                  <a:solidFill>
                    <a:srgbClr val="C00000"/>
                  </a:solidFill>
                </a:rPr>
                <a:t>Внешний </a:t>
              </a:r>
            </a:p>
            <a:p>
              <a:pPr algn="r">
                <a:lnSpc>
                  <a:spcPct val="80000"/>
                </a:lnSpc>
              </a:pPr>
              <a:r>
                <a:rPr lang="ru-RU" sz="3200" b="1" dirty="0">
                  <a:solidFill>
                    <a:srgbClr val="C00000"/>
                  </a:solidFill>
                </a:rPr>
                <a:t>контур профориентации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016531" y="3095785"/>
              <a:ext cx="93807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dirty="0"/>
                <a:t>СПО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444208" y="4627117"/>
              <a:ext cx="893963" cy="4456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ru-RU" sz="2800" b="1" dirty="0"/>
                <a:t>ДОД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372200" y="3114949"/>
              <a:ext cx="115294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/>
                <a:t>вузы</a:t>
              </a:r>
              <a:endParaRPr lang="ru-RU" sz="28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882562" y="1990581"/>
              <a:ext cx="15616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/>
                <a:t>бизнес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577227" y="5059165"/>
              <a:ext cx="1514967" cy="8901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ru-RU" sz="3200" b="1" dirty="0"/>
                <a:t>центры</a:t>
              </a:r>
            </a:p>
            <a:p>
              <a:pPr algn="ctr">
                <a:lnSpc>
                  <a:spcPct val="80000"/>
                </a:lnSpc>
              </a:pPr>
              <a:r>
                <a:rPr lang="ru-RU" sz="3200" b="1" dirty="0"/>
                <a:t>ПО и </a:t>
              </a:r>
              <a:r>
                <a:rPr lang="el-GR" sz="3200" b="1" dirty="0"/>
                <a:t>Ψ</a:t>
              </a:r>
              <a:endParaRPr lang="ru-RU" sz="3200" b="1" dirty="0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4427984" y="2538885"/>
              <a:ext cx="2520280" cy="3024336"/>
            </a:xfrm>
            <a:prstGeom prst="ellipse">
              <a:avLst/>
            </a:prstGeom>
            <a:noFill/>
            <a:ln w="63500" cmpd="dbl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Двойная стрелка влево/вправо 11"/>
            <p:cNvSpPr/>
            <p:nvPr/>
          </p:nvSpPr>
          <p:spPr>
            <a:xfrm>
              <a:off x="2771800" y="3763021"/>
              <a:ext cx="1656184" cy="1224136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347864" y="3919811"/>
              <a:ext cx="28803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>
                  <a:solidFill>
                    <a:srgbClr val="FFFF00"/>
                  </a:solidFill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9347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Прямая соединительная линия 21"/>
          <p:cNvCxnSpPr/>
          <p:nvPr/>
        </p:nvCxnSpPr>
        <p:spPr>
          <a:xfrm flipH="1">
            <a:off x="4298417" y="1124744"/>
            <a:ext cx="3963" cy="1224136"/>
          </a:xfrm>
          <a:prstGeom prst="line">
            <a:avLst/>
          </a:prstGeom>
          <a:ln w="57150">
            <a:solidFill>
              <a:srgbClr val="92BE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51779" y="1340768"/>
            <a:ext cx="4230867" cy="28007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ru-RU" sz="2400" b="1" dirty="0">
              <a:solidFill>
                <a:srgbClr val="00B050"/>
              </a:solidFill>
            </a:endParaRPr>
          </a:p>
          <a:p>
            <a:endParaRPr lang="ru-RU" sz="2400" b="1" dirty="0">
              <a:solidFill>
                <a:srgbClr val="00B050"/>
              </a:solidFill>
            </a:endParaRPr>
          </a:p>
          <a:p>
            <a:endParaRPr lang="ru-RU" sz="2400" b="1" dirty="0">
              <a:solidFill>
                <a:srgbClr val="00B050"/>
              </a:solidFill>
            </a:endParaRPr>
          </a:p>
          <a:p>
            <a:endParaRPr lang="ru-RU" sz="2400" b="1" dirty="0">
              <a:solidFill>
                <a:srgbClr val="00B050"/>
              </a:solidFill>
            </a:endParaRPr>
          </a:p>
          <a:p>
            <a:endParaRPr lang="ru-RU" sz="2400" b="1" dirty="0">
              <a:solidFill>
                <a:srgbClr val="00B050"/>
              </a:solidFill>
            </a:endParaRPr>
          </a:p>
          <a:p>
            <a:pPr algn="ctr"/>
            <a:r>
              <a:rPr lang="ru-RU" sz="3200" b="1" dirty="0">
                <a:solidFill>
                  <a:schemeClr val="bg1">
                    <a:lumMod val="65000"/>
                  </a:schemeClr>
                </a:solidFill>
              </a:rPr>
              <a:t>ВНЕШНИЙ КОНТУР</a:t>
            </a:r>
          </a:p>
          <a:p>
            <a:pPr algn="ctr"/>
            <a:r>
              <a:rPr lang="ru-RU" b="1" dirty="0">
                <a:solidFill>
                  <a:schemeClr val="bg1">
                    <a:lumMod val="65000"/>
                  </a:schemeClr>
                </a:solidFill>
              </a:rPr>
              <a:t>(ДО, СПО, вуз)</a:t>
            </a:r>
            <a:endParaRPr lang="ru-RU" sz="900" dirty="0"/>
          </a:p>
        </p:txBody>
      </p:sp>
      <p:sp>
        <p:nvSpPr>
          <p:cNvPr id="2" name="TextBox 1"/>
          <p:cNvSpPr txBox="1"/>
          <p:nvPr/>
        </p:nvSpPr>
        <p:spPr>
          <a:xfrm>
            <a:off x="998690" y="188640"/>
            <a:ext cx="7207806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СОПРОВОЖДЕНИЕ </a:t>
            </a:r>
            <a:b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ПРОФЕССИОНАЛЬНОГО САМООПРЕДЕЛЕНИЯ</a:t>
            </a:r>
          </a:p>
          <a:p>
            <a:pPr algn="ctr"/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6023296" y="1628800"/>
            <a:ext cx="279717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rgbClr val="7030A0"/>
                </a:solidFill>
              </a:rPr>
              <a:t>ПРАКТИКО-</a:t>
            </a:r>
            <a:br>
              <a:rPr lang="ru-RU" sz="2400" b="1" dirty="0">
                <a:solidFill>
                  <a:srgbClr val="7030A0"/>
                </a:solidFill>
              </a:rPr>
            </a:br>
            <a:r>
              <a:rPr lang="ru-RU" sz="2400" b="1" dirty="0">
                <a:solidFill>
                  <a:srgbClr val="7030A0"/>
                </a:solidFill>
              </a:rPr>
              <a:t>ОРИЕНТРОВАННОЕ </a:t>
            </a:r>
            <a:br>
              <a:rPr lang="ru-RU" sz="2400" b="1" dirty="0">
                <a:solidFill>
                  <a:srgbClr val="7030A0"/>
                </a:solidFill>
              </a:rPr>
            </a:br>
            <a:r>
              <a:rPr lang="ru-RU" sz="2400" b="1" dirty="0">
                <a:solidFill>
                  <a:srgbClr val="7030A0"/>
                </a:solidFill>
              </a:rPr>
              <a:t>СОПРОВОЖДЕНИЕ </a:t>
            </a:r>
            <a:br>
              <a:rPr lang="ru-RU" sz="2400" b="1" dirty="0">
                <a:solidFill>
                  <a:srgbClr val="7030A0"/>
                </a:solidFill>
              </a:rPr>
            </a:br>
            <a:r>
              <a:rPr lang="ru-RU" sz="2400" b="1" dirty="0">
                <a:solidFill>
                  <a:srgbClr val="7030A0"/>
                </a:solidFill>
              </a:rPr>
              <a:t>ПРОФ.ВЫБОРА</a:t>
            </a:r>
          </a:p>
          <a:p>
            <a:pPr algn="ctr"/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07504" y="4585191"/>
            <a:ext cx="2483372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B050"/>
                </a:solidFill>
              </a:rPr>
              <a:t>Тренинги выбора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B050"/>
                </a:solidFill>
              </a:rPr>
              <a:t>Проектирование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B050"/>
                </a:solidFill>
              </a:rPr>
              <a:t>Составление ЛПП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B050"/>
                </a:solidFill>
              </a:rPr>
              <a:t>???</a:t>
            </a:r>
          </a:p>
          <a:p>
            <a:pPr algn="ctr"/>
            <a:endParaRPr lang="ru-RU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2771800" y="4280034"/>
            <a:ext cx="363137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70C0"/>
                </a:solidFill>
              </a:rPr>
              <a:t>Сеансы информации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70C0"/>
                </a:solidFill>
              </a:rPr>
              <a:t>Экскурсии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70C0"/>
                </a:solidFill>
              </a:rPr>
              <a:t>Встречи с профессионалами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70C0"/>
                </a:solidFill>
              </a:rPr>
              <a:t>Наглядные материалы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err="1">
                <a:solidFill>
                  <a:srgbClr val="0070C0"/>
                </a:solidFill>
              </a:rPr>
              <a:t>Профдиагностика</a:t>
            </a:r>
            <a:endParaRPr lang="ru-RU" sz="2000" dirty="0">
              <a:solidFill>
                <a:srgbClr val="0070C0"/>
              </a:solidFill>
            </a:endParaRPr>
          </a:p>
          <a:p>
            <a:pPr algn="ctr"/>
            <a:endParaRPr lang="ru-RU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259460" y="6239053"/>
            <a:ext cx="8633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Опционально: ПРОФКОНСУЛЬТИРОВАНИЕ</a:t>
            </a:r>
          </a:p>
          <a:p>
            <a:pPr algn="ctr"/>
            <a:endParaRPr lang="ru-RU" sz="1200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6396383" y="1151171"/>
            <a:ext cx="839913" cy="464274"/>
          </a:xfrm>
          <a:prstGeom prst="line">
            <a:avLst/>
          </a:prstGeom>
          <a:ln w="57150">
            <a:solidFill>
              <a:srgbClr val="C39BE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868219" y="3221624"/>
            <a:ext cx="6477" cy="2223600"/>
          </a:xfrm>
          <a:prstGeom prst="line">
            <a:avLst/>
          </a:prstGeom>
          <a:ln w="57150">
            <a:solidFill>
              <a:srgbClr val="C39BE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4211961" y="1549241"/>
            <a:ext cx="195288" cy="956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13695" y="1352629"/>
            <a:ext cx="3806425" cy="27699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ru-RU" sz="2400" b="1" dirty="0">
              <a:solidFill>
                <a:srgbClr val="00B050"/>
              </a:solidFill>
            </a:endParaRPr>
          </a:p>
          <a:p>
            <a:endParaRPr lang="ru-RU" sz="2400" b="1" dirty="0">
              <a:solidFill>
                <a:srgbClr val="00B050"/>
              </a:solidFill>
            </a:endParaRPr>
          </a:p>
          <a:p>
            <a:endParaRPr lang="ru-RU" sz="2400" b="1" dirty="0">
              <a:solidFill>
                <a:srgbClr val="00B050"/>
              </a:solidFill>
            </a:endParaRPr>
          </a:p>
          <a:p>
            <a:endParaRPr lang="ru-RU" sz="2400" b="1" dirty="0">
              <a:solidFill>
                <a:srgbClr val="00B050"/>
              </a:solidFill>
            </a:endParaRPr>
          </a:p>
          <a:p>
            <a:endParaRPr lang="ru-RU" sz="2800" b="1" dirty="0">
              <a:solidFill>
                <a:srgbClr val="00B050"/>
              </a:solidFill>
            </a:endParaRPr>
          </a:p>
          <a:p>
            <a:pPr algn="ctr"/>
            <a:r>
              <a:rPr lang="ru-RU" sz="3200" b="1" dirty="0">
                <a:solidFill>
                  <a:schemeClr val="bg1">
                    <a:lumMod val="65000"/>
                  </a:schemeClr>
                </a:solidFill>
              </a:rPr>
              <a:t>ШКОЛА</a:t>
            </a:r>
          </a:p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627784" y="1549241"/>
            <a:ext cx="377859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</a:rPr>
              <a:t>ПРОФИНФОРМАЦИОННАЯ</a:t>
            </a:r>
          </a:p>
          <a:p>
            <a:pPr algn="ctr"/>
            <a:r>
              <a:rPr lang="ru-RU" sz="2400" b="1" dirty="0">
                <a:solidFill>
                  <a:srgbClr val="0070C0"/>
                </a:solidFill>
              </a:rPr>
              <a:t>РАБОТА</a:t>
            </a:r>
          </a:p>
          <a:p>
            <a:pPr algn="ctr"/>
            <a:endParaRPr lang="ru-RU" sz="1200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1619672" y="1124744"/>
            <a:ext cx="1008112" cy="712529"/>
          </a:xfrm>
          <a:prstGeom prst="line">
            <a:avLst/>
          </a:prstGeom>
          <a:ln w="57150">
            <a:solidFill>
              <a:srgbClr val="89DF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1115616" y="2737623"/>
            <a:ext cx="27090" cy="1847568"/>
          </a:xfrm>
          <a:prstGeom prst="line">
            <a:avLst/>
          </a:prstGeom>
          <a:ln w="57150">
            <a:solidFill>
              <a:srgbClr val="89DF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51520" y="1837273"/>
            <a:ext cx="31004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B050"/>
                </a:solidFill>
              </a:rPr>
              <a:t>ОБУЧЕНИЕ</a:t>
            </a:r>
          </a:p>
          <a:p>
            <a:pPr algn="ctr"/>
            <a:r>
              <a:rPr lang="ru-RU" sz="2400" b="1" dirty="0">
                <a:solidFill>
                  <a:srgbClr val="00B050"/>
                </a:solidFill>
              </a:rPr>
              <a:t>САМООПРЕДЕЛЕНИЮ</a:t>
            </a:r>
          </a:p>
          <a:p>
            <a:pPr algn="ctr"/>
            <a:endParaRPr lang="ru-RU" sz="1200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H="1">
            <a:off x="4283969" y="2505963"/>
            <a:ext cx="14448" cy="1787133"/>
          </a:xfrm>
          <a:prstGeom prst="line">
            <a:avLst/>
          </a:prstGeom>
          <a:ln w="57150">
            <a:solidFill>
              <a:srgbClr val="92BE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431294" y="4421430"/>
            <a:ext cx="2533194" cy="181588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err="1">
                <a:solidFill>
                  <a:srgbClr val="7030A0"/>
                </a:solidFill>
              </a:rPr>
              <a:t>Профориентац</a:t>
            </a:r>
            <a:r>
              <a:rPr lang="ru-RU" sz="2000" dirty="0">
                <a:solidFill>
                  <a:srgbClr val="7030A0"/>
                </a:solidFill>
              </a:rPr>
              <a:t>. </a:t>
            </a:r>
            <a:br>
              <a:rPr lang="ru-RU" sz="2000" dirty="0">
                <a:solidFill>
                  <a:srgbClr val="7030A0"/>
                </a:solidFill>
              </a:rPr>
            </a:br>
            <a:r>
              <a:rPr lang="ru-RU" sz="2000" dirty="0">
                <a:solidFill>
                  <a:srgbClr val="7030A0"/>
                </a:solidFill>
              </a:rPr>
              <a:t>проекты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7030A0"/>
                </a:solidFill>
              </a:rPr>
              <a:t>Проф. экспедиции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7030A0"/>
                </a:solidFill>
              </a:rPr>
              <a:t>Соц. практики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7030A0"/>
                </a:solidFill>
              </a:rPr>
              <a:t>Проф. пробы</a:t>
            </a:r>
          </a:p>
          <a:p>
            <a:pPr algn="ctr"/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103865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590465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ru-RU" sz="3600" b="1" dirty="0">
                <a:solidFill>
                  <a:srgbClr val="7030A0"/>
                </a:solidFill>
              </a:rPr>
              <a:t>Профессиональные пробы</a:t>
            </a:r>
          </a:p>
          <a:p>
            <a:pPr marL="971550" lvl="1" indent="-571500">
              <a:lnSpc>
                <a:spcPct val="110000"/>
              </a:lnSpc>
              <a:buFont typeface="Wingdings" pitchFamily="2" charset="2"/>
              <a:buChar char="Ø"/>
            </a:pPr>
            <a:r>
              <a:rPr lang="ru-RU" sz="3200" dirty="0">
                <a:solidFill>
                  <a:srgbClr val="000066"/>
                </a:solidFill>
              </a:rPr>
              <a:t>Организаторы = школы + «внешний контур»</a:t>
            </a:r>
          </a:p>
          <a:p>
            <a:pPr marL="971550" lvl="1" indent="-571500">
              <a:lnSpc>
                <a:spcPct val="110000"/>
              </a:lnSpc>
              <a:buFont typeface="Wingdings" pitchFamily="2" charset="2"/>
              <a:buChar char="Ø"/>
            </a:pPr>
            <a:r>
              <a:rPr lang="ru-RU" sz="3200" dirty="0">
                <a:solidFill>
                  <a:srgbClr val="000066"/>
                </a:solidFill>
              </a:rPr>
              <a:t>Неоднократность и систематичность (цикл </a:t>
            </a:r>
            <a:r>
              <a:rPr lang="ru-RU" sz="3200" dirty="0" err="1">
                <a:solidFill>
                  <a:srgbClr val="000066"/>
                </a:solidFill>
              </a:rPr>
              <a:t>профпроб</a:t>
            </a:r>
            <a:r>
              <a:rPr lang="ru-RU" sz="3200" dirty="0">
                <a:solidFill>
                  <a:srgbClr val="000066"/>
                </a:solidFill>
              </a:rPr>
              <a:t>)</a:t>
            </a:r>
          </a:p>
          <a:p>
            <a:pPr marL="971550" lvl="1" indent="-571500">
              <a:lnSpc>
                <a:spcPct val="110000"/>
              </a:lnSpc>
              <a:buFont typeface="Wingdings" pitchFamily="2" charset="2"/>
              <a:buChar char="Ø"/>
            </a:pPr>
            <a:r>
              <a:rPr lang="ru-RU" sz="3200" dirty="0">
                <a:solidFill>
                  <a:srgbClr val="000066"/>
                </a:solidFill>
              </a:rPr>
              <a:t>Открытый результат (выбор из множества альтернатив)</a:t>
            </a:r>
          </a:p>
          <a:p>
            <a:pPr marL="971550" lvl="1" indent="-571500">
              <a:lnSpc>
                <a:spcPct val="110000"/>
              </a:lnSpc>
              <a:buFont typeface="Wingdings" pitchFamily="2" charset="2"/>
              <a:buChar char="Ø"/>
            </a:pPr>
            <a:r>
              <a:rPr lang="ru-RU" sz="3200" dirty="0">
                <a:solidFill>
                  <a:srgbClr val="000066"/>
                </a:solidFill>
              </a:rPr>
              <a:t>Продуктивность</a:t>
            </a:r>
          </a:p>
          <a:p>
            <a:pPr marL="971550" lvl="1" indent="-571500">
              <a:lnSpc>
                <a:spcPct val="110000"/>
              </a:lnSpc>
              <a:buFont typeface="Wingdings" pitchFamily="2" charset="2"/>
              <a:buChar char="Ø"/>
            </a:pPr>
            <a:r>
              <a:rPr lang="ru-RU" sz="3200" dirty="0">
                <a:solidFill>
                  <a:srgbClr val="000066"/>
                </a:solidFill>
              </a:rPr>
              <a:t>Опыт:</a:t>
            </a:r>
          </a:p>
          <a:p>
            <a:pPr marL="1371600" lvl="2" indent="-571500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66"/>
                </a:solidFill>
              </a:rPr>
              <a:t>Освоения профессионально-трудового контекста</a:t>
            </a:r>
          </a:p>
          <a:p>
            <a:pPr marL="1371600" lvl="2" indent="-571500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66"/>
                </a:solidFill>
              </a:rPr>
              <a:t>Самооценки «себя в профессии»</a:t>
            </a:r>
          </a:p>
          <a:p>
            <a:pPr marL="971550" lvl="1" indent="-571500">
              <a:lnSpc>
                <a:spcPct val="110000"/>
              </a:lnSpc>
              <a:buFont typeface="Wingdings" pitchFamily="2" charset="2"/>
              <a:buChar char="Ø"/>
            </a:pPr>
            <a:r>
              <a:rPr lang="ru-RU" sz="3200" dirty="0">
                <a:solidFill>
                  <a:srgbClr val="000066"/>
                </a:solidFill>
              </a:rPr>
              <a:t>Результат проб – «</a:t>
            </a:r>
            <a:r>
              <a:rPr lang="en-US" sz="3200" dirty="0">
                <a:solidFill>
                  <a:srgbClr val="000066"/>
                </a:solidFill>
              </a:rPr>
              <a:t>soft</a:t>
            </a:r>
            <a:r>
              <a:rPr lang="ru-RU" sz="3200" dirty="0">
                <a:solidFill>
                  <a:srgbClr val="000066"/>
                </a:solidFill>
              </a:rPr>
              <a:t>», а не «</a:t>
            </a:r>
            <a:r>
              <a:rPr lang="en-US" sz="3200" dirty="0">
                <a:solidFill>
                  <a:srgbClr val="000066"/>
                </a:solidFill>
              </a:rPr>
              <a:t>hard</a:t>
            </a:r>
            <a:r>
              <a:rPr lang="ru-RU" sz="3200" dirty="0">
                <a:solidFill>
                  <a:srgbClr val="000066"/>
                </a:solidFill>
              </a:rPr>
              <a:t>»!</a:t>
            </a:r>
          </a:p>
          <a:p>
            <a:pPr marL="971550" lvl="1" indent="-571500">
              <a:lnSpc>
                <a:spcPct val="110000"/>
              </a:lnSpc>
              <a:buFont typeface="Wingdings" pitchFamily="2" charset="2"/>
              <a:buChar char="Ø"/>
            </a:pPr>
            <a:r>
              <a:rPr lang="ru-RU" sz="3200" dirty="0">
                <a:solidFill>
                  <a:srgbClr val="000066"/>
                </a:solidFill>
              </a:rPr>
              <a:t>Содержание цикла </a:t>
            </a:r>
            <a:r>
              <a:rPr lang="ru-RU" sz="3200" dirty="0" err="1">
                <a:solidFill>
                  <a:srgbClr val="000066"/>
                </a:solidFill>
              </a:rPr>
              <a:t>профпроб</a:t>
            </a:r>
            <a:r>
              <a:rPr lang="ru-RU" sz="3200" dirty="0">
                <a:solidFill>
                  <a:srgbClr val="000066"/>
                </a:solidFill>
              </a:rPr>
              <a:t> = востребованные профессии региона (кластера)</a:t>
            </a:r>
          </a:p>
        </p:txBody>
      </p:sp>
    </p:spTree>
    <p:extLst>
      <p:ext uri="{BB962C8B-B14F-4D97-AF65-F5344CB8AC3E}">
        <p14:creationId xmlns:p14="http://schemas.microsoft.com/office/powerpoint/2010/main" val="805172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"/>
          <p:cNvGrpSpPr/>
          <p:nvPr/>
        </p:nvGrpSpPr>
        <p:grpSpPr>
          <a:xfrm>
            <a:off x="107504" y="116632"/>
            <a:ext cx="8713563" cy="6365160"/>
            <a:chOff x="107504" y="116632"/>
            <a:chExt cx="8713563" cy="6365160"/>
          </a:xfrm>
        </p:grpSpPr>
        <p:pic>
          <p:nvPicPr>
            <p:cNvPr id="4" name="Рисунок 3" descr="Безымянный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7504" y="116632"/>
              <a:ext cx="5534025" cy="4981575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4283968" y="3717032"/>
              <a:ext cx="4256293" cy="1200329"/>
            </a:xfrm>
            <a:prstGeom prst="rect">
              <a:avLst/>
            </a:prstGeom>
            <a:solidFill>
              <a:schemeClr val="bg1">
                <a:alpha val="53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7200" dirty="0">
                  <a:solidFill>
                    <a:srgbClr val="FF0000"/>
                  </a:solidFill>
                </a:rPr>
                <a:t>eduidea.ru</a:t>
              </a:r>
              <a:endParaRPr lang="ru-RU" sz="7200" dirty="0">
                <a:solidFill>
                  <a:srgbClr val="FF0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23528" y="5589240"/>
              <a:ext cx="8208912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/>
                <a:t>Сообщество «Региональные модели профориентации»</a:t>
              </a:r>
            </a:p>
            <a:p>
              <a:pPr algn="r"/>
              <a:r>
                <a:rPr lang="en-US" sz="2800" b="1" dirty="0">
                  <a:solidFill>
                    <a:srgbClr val="FF0000"/>
                  </a:solidFill>
                </a:rPr>
                <a:t>eduidea.ru/communities/14</a:t>
              </a:r>
              <a:endParaRPr lang="ru-RU" sz="2800" b="1" dirty="0">
                <a:solidFill>
                  <a:srgbClr val="FF0000"/>
                </a:solidFill>
              </a:endParaRPr>
            </a:p>
          </p:txBody>
        </p:sp>
        <p:pic>
          <p:nvPicPr>
            <p:cNvPr id="7" name="Picture 4" descr="logo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092280" y="332656"/>
              <a:ext cx="1728787" cy="151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01319" y="1484784"/>
            <a:ext cx="8362050" cy="4680520"/>
            <a:chOff x="331237" y="548680"/>
            <a:chExt cx="8362050" cy="4680520"/>
          </a:xfrm>
        </p:grpSpPr>
        <p:sp>
          <p:nvSpPr>
            <p:cNvPr id="6" name="TextBox 5"/>
            <p:cNvSpPr txBox="1"/>
            <p:nvPr/>
          </p:nvSpPr>
          <p:spPr>
            <a:xfrm>
              <a:off x="687096" y="871552"/>
              <a:ext cx="7848872" cy="1477328"/>
            </a:xfrm>
            <a:prstGeom prst="rect">
              <a:avLst/>
            </a:prstGeom>
            <a:solidFill>
              <a:srgbClr val="F8F8F8"/>
            </a:solidFill>
            <a:ln>
              <a:solidFill>
                <a:srgbClr val="FFD94E"/>
              </a:solidFill>
            </a:ln>
          </p:spPr>
          <p:txBody>
            <a:bodyPr wrap="square" rtlCol="0">
              <a:spAutoFit/>
            </a:bodyPr>
            <a:lstStyle/>
            <a:p>
              <a:pPr marL="1080000">
                <a:lnSpc>
                  <a:spcPct val="90000"/>
                </a:lnSpc>
              </a:pPr>
              <a:r>
                <a:rPr lang="ru-RU" sz="2800" b="1" dirty="0">
                  <a:solidFill>
                    <a:schemeClr val="accent2">
                      <a:lumMod val="75000"/>
                    </a:schemeClr>
                  </a:solidFill>
                </a:rPr>
                <a:t>2015</a:t>
              </a:r>
            </a:p>
            <a:p>
              <a:pPr marL="1080000">
                <a:lnSpc>
                  <a:spcPct val="90000"/>
                </a:lnSpc>
              </a:pPr>
              <a:r>
                <a:rPr lang="ru-RU" sz="2400" b="1" dirty="0"/>
                <a:t>Концепция сопровождения профессионального самоопределения в условиях непрерывности образования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87096" y="2411479"/>
              <a:ext cx="7848872" cy="1089529"/>
            </a:xfrm>
            <a:prstGeom prst="rect">
              <a:avLst/>
            </a:prstGeom>
            <a:solidFill>
              <a:srgbClr val="F8F8F8"/>
            </a:solidFill>
            <a:ln>
              <a:solidFill>
                <a:srgbClr val="FFD94E"/>
              </a:solidFill>
            </a:ln>
          </p:spPr>
          <p:txBody>
            <a:bodyPr wrap="square" rtlCol="0">
              <a:spAutoFit/>
            </a:bodyPr>
            <a:lstStyle/>
            <a:p>
              <a:pPr marL="1080000">
                <a:lnSpc>
                  <a:spcPct val="90000"/>
                </a:lnSpc>
              </a:pPr>
              <a:r>
                <a:rPr lang="ru-RU" sz="2400" b="1" dirty="0"/>
                <a:t>Стратегия развития системы сопровождения профессионального самоопределения обучающихся в 2015-2020 гг.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615088" y="764704"/>
              <a:ext cx="7992888" cy="2880320"/>
            </a:xfrm>
            <a:prstGeom prst="rect">
              <a:avLst/>
            </a:prstGeom>
            <a:noFill/>
            <a:ln>
              <a:solidFill>
                <a:srgbClr val="FFD94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" name="Picture 4" descr="logo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1237" y="548680"/>
              <a:ext cx="1003931" cy="864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Box 12"/>
            <p:cNvSpPr txBox="1"/>
            <p:nvPr/>
          </p:nvSpPr>
          <p:spPr>
            <a:xfrm>
              <a:off x="683568" y="4383336"/>
              <a:ext cx="7937711" cy="757130"/>
            </a:xfrm>
            <a:prstGeom prst="rect">
              <a:avLst/>
            </a:prstGeom>
            <a:solidFill>
              <a:srgbClr val="F8F8F8"/>
            </a:solidFill>
            <a:ln>
              <a:solidFill>
                <a:srgbClr val="FFD94E"/>
              </a:solidFill>
            </a:ln>
          </p:spPr>
          <p:txBody>
            <a:bodyPr wrap="square" rtlCol="0">
              <a:spAutoFit/>
            </a:bodyPr>
            <a:lstStyle/>
            <a:p>
              <a:pPr marL="360000" algn="just">
                <a:lnSpc>
                  <a:spcPct val="90000"/>
                </a:lnSpc>
              </a:pPr>
              <a:r>
                <a:rPr lang="ru-RU" sz="2400" b="1" dirty="0">
                  <a:solidFill>
                    <a:srgbClr val="C00000"/>
                  </a:solidFill>
                </a:rPr>
                <a:t>Одобрены и рекомендованы Научно-Методическим Советом </a:t>
              </a:r>
              <a:r>
                <a:rPr lang="ru-RU" sz="2400" b="1" dirty="0" err="1">
                  <a:solidFill>
                    <a:srgbClr val="C00000"/>
                  </a:solidFill>
                </a:rPr>
                <a:t>ЦПОиСК</a:t>
              </a:r>
              <a:r>
                <a:rPr lang="ru-RU" sz="2400" b="1" dirty="0">
                  <a:solidFill>
                    <a:srgbClr val="C00000"/>
                  </a:solidFill>
                </a:rPr>
                <a:t> ФГАУ «ФИРО» </a:t>
              </a:r>
              <a:r>
                <a:rPr lang="ru-RU" sz="2400" dirty="0">
                  <a:solidFill>
                    <a:srgbClr val="C00000"/>
                  </a:solidFill>
                </a:rPr>
                <a:t>(пр. № 9 от 14.12.2015)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611560" y="4221088"/>
              <a:ext cx="8081727" cy="1008112"/>
            </a:xfrm>
            <a:prstGeom prst="rect">
              <a:avLst/>
            </a:prstGeom>
            <a:noFill/>
            <a:ln>
              <a:solidFill>
                <a:srgbClr val="FFD94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Стрелка вниз 14"/>
            <p:cNvSpPr/>
            <p:nvPr/>
          </p:nvSpPr>
          <p:spPr>
            <a:xfrm>
              <a:off x="3891452" y="3645024"/>
              <a:ext cx="1440160" cy="576064"/>
            </a:xfrm>
            <a:prstGeom prst="downArrow">
              <a:avLst/>
            </a:prstGeom>
            <a:solidFill>
              <a:srgbClr val="FFD94E"/>
            </a:solidFill>
            <a:ln>
              <a:solidFill>
                <a:srgbClr val="FFCC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404663"/>
            <a:ext cx="8229600" cy="86409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БАЗОВЫЕ ДОКУМЕНТЫ</a:t>
            </a:r>
          </a:p>
        </p:txBody>
      </p:sp>
    </p:spTree>
    <p:extLst>
      <p:ext uri="{BB962C8B-B14F-4D97-AF65-F5344CB8AC3E}">
        <p14:creationId xmlns:p14="http://schemas.microsoft.com/office/powerpoint/2010/main" val="31892210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3"/>
          <p:cNvGrpSpPr/>
          <p:nvPr/>
        </p:nvGrpSpPr>
        <p:grpSpPr>
          <a:xfrm>
            <a:off x="50229" y="1124744"/>
            <a:ext cx="9418315" cy="5590283"/>
            <a:chOff x="-108520" y="1123950"/>
            <a:chExt cx="9418315" cy="5590283"/>
          </a:xfrm>
        </p:grpSpPr>
        <p:pic>
          <p:nvPicPr>
            <p:cNvPr id="5" name="Picture 1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1520" y="1123950"/>
              <a:ext cx="9058275" cy="4610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17"/>
            <p:cNvSpPr txBox="1">
              <a:spLocks noChangeArrowheads="1"/>
            </p:cNvSpPr>
            <p:nvPr/>
          </p:nvSpPr>
          <p:spPr bwMode="auto">
            <a:xfrm>
              <a:off x="6012160" y="4221088"/>
              <a:ext cx="233852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800" b="1" dirty="0">
                  <a:solidFill>
                    <a:srgbClr val="0000FF"/>
                  </a:solidFill>
                </a:rPr>
                <a:t>Республика Бурятия</a:t>
              </a:r>
            </a:p>
          </p:txBody>
        </p:sp>
        <p:sp>
          <p:nvSpPr>
            <p:cNvPr id="7" name="TextBox 18"/>
            <p:cNvSpPr txBox="1">
              <a:spLocks noChangeArrowheads="1"/>
            </p:cNvSpPr>
            <p:nvPr/>
          </p:nvSpPr>
          <p:spPr bwMode="auto">
            <a:xfrm>
              <a:off x="1547664" y="3717032"/>
              <a:ext cx="133856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800" b="1" dirty="0">
                  <a:solidFill>
                    <a:srgbClr val="0000FF"/>
                  </a:solidFill>
                </a:rPr>
                <a:t>Самарская</a:t>
              </a:r>
            </a:p>
          </p:txBody>
        </p:sp>
        <p:sp>
          <p:nvSpPr>
            <p:cNvPr id="8" name="TextBox 19"/>
            <p:cNvSpPr txBox="1">
              <a:spLocks noChangeArrowheads="1"/>
            </p:cNvSpPr>
            <p:nvPr/>
          </p:nvSpPr>
          <p:spPr bwMode="auto">
            <a:xfrm>
              <a:off x="2987824" y="3068960"/>
              <a:ext cx="166121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800" b="1" dirty="0">
                  <a:solidFill>
                    <a:srgbClr val="0000FF"/>
                  </a:solidFill>
                </a:rPr>
                <a:t>Свердловская</a:t>
              </a:r>
            </a:p>
          </p:txBody>
        </p:sp>
        <p:sp>
          <p:nvSpPr>
            <p:cNvPr id="9" name="TextBox 21"/>
            <p:cNvSpPr txBox="1">
              <a:spLocks noChangeArrowheads="1"/>
            </p:cNvSpPr>
            <p:nvPr/>
          </p:nvSpPr>
          <p:spPr bwMode="auto">
            <a:xfrm>
              <a:off x="2569" y="3347700"/>
              <a:ext cx="140107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800" b="1" dirty="0">
                  <a:solidFill>
                    <a:srgbClr val="0000FF"/>
                  </a:solidFill>
                </a:rPr>
                <a:t>Пензенская</a:t>
              </a:r>
            </a:p>
          </p:txBody>
        </p:sp>
        <p:sp>
          <p:nvSpPr>
            <p:cNvPr id="10" name="TextBox 22"/>
            <p:cNvSpPr txBox="1">
              <a:spLocks noChangeArrowheads="1"/>
            </p:cNvSpPr>
            <p:nvPr/>
          </p:nvSpPr>
          <p:spPr bwMode="auto">
            <a:xfrm>
              <a:off x="1259632" y="1988840"/>
              <a:ext cx="149302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800" b="1" dirty="0">
                  <a:solidFill>
                    <a:srgbClr val="0000FF"/>
                  </a:solidFill>
                </a:rPr>
                <a:t>Вологодская</a:t>
              </a:r>
            </a:p>
          </p:txBody>
        </p:sp>
        <p:sp>
          <p:nvSpPr>
            <p:cNvPr id="11" name="TextBox 23"/>
            <p:cNvSpPr txBox="1">
              <a:spLocks noChangeArrowheads="1"/>
            </p:cNvSpPr>
            <p:nvPr/>
          </p:nvSpPr>
          <p:spPr bwMode="auto">
            <a:xfrm>
              <a:off x="3995936" y="3717032"/>
              <a:ext cx="132689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800" b="1" dirty="0">
                  <a:solidFill>
                    <a:srgbClr val="0000FF"/>
                  </a:solidFill>
                </a:rPr>
                <a:t>Иркутская</a:t>
              </a:r>
            </a:p>
          </p:txBody>
        </p:sp>
        <p:sp>
          <p:nvSpPr>
            <p:cNvPr id="12" name="TextBox 24"/>
            <p:cNvSpPr txBox="1">
              <a:spLocks noChangeArrowheads="1"/>
            </p:cNvSpPr>
            <p:nvPr/>
          </p:nvSpPr>
          <p:spPr bwMode="auto">
            <a:xfrm>
              <a:off x="2483768" y="4581128"/>
              <a:ext cx="154323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800" b="1" dirty="0">
                  <a:solidFill>
                    <a:srgbClr val="0000FF"/>
                  </a:solidFill>
                </a:rPr>
                <a:t>Кемеровская</a:t>
              </a:r>
            </a:p>
          </p:txBody>
        </p:sp>
        <p:sp>
          <p:nvSpPr>
            <p:cNvPr id="13" name="TextBox 25"/>
            <p:cNvSpPr txBox="1">
              <a:spLocks noChangeArrowheads="1"/>
            </p:cNvSpPr>
            <p:nvPr/>
          </p:nvSpPr>
          <p:spPr bwMode="auto">
            <a:xfrm>
              <a:off x="0" y="3573016"/>
              <a:ext cx="152540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800" b="1" dirty="0">
                  <a:solidFill>
                    <a:srgbClr val="0000FF"/>
                  </a:solidFill>
                </a:rPr>
                <a:t>Саратовская</a:t>
              </a:r>
            </a:p>
          </p:txBody>
        </p:sp>
        <p:sp>
          <p:nvSpPr>
            <p:cNvPr id="14" name="TextBox 26"/>
            <p:cNvSpPr txBox="1">
              <a:spLocks noChangeArrowheads="1"/>
            </p:cNvSpPr>
            <p:nvPr/>
          </p:nvSpPr>
          <p:spPr bwMode="auto">
            <a:xfrm>
              <a:off x="-108520" y="2843644"/>
              <a:ext cx="180400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800" b="1" dirty="0">
                  <a:solidFill>
                    <a:srgbClr val="0000FF"/>
                  </a:solidFill>
                </a:rPr>
                <a:t>Нижегородская</a:t>
              </a:r>
            </a:p>
          </p:txBody>
        </p:sp>
        <p:sp>
          <p:nvSpPr>
            <p:cNvPr id="15" name="TextBox 26"/>
            <p:cNvSpPr txBox="1">
              <a:spLocks noChangeArrowheads="1"/>
            </p:cNvSpPr>
            <p:nvPr/>
          </p:nvSpPr>
          <p:spPr bwMode="auto">
            <a:xfrm>
              <a:off x="2483768" y="2636912"/>
              <a:ext cx="181785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800" b="1" dirty="0">
                  <a:solidFill>
                    <a:srgbClr val="0000FF"/>
                  </a:solidFill>
                </a:rPr>
                <a:t>Пермский край</a:t>
              </a:r>
            </a:p>
          </p:txBody>
        </p:sp>
        <p:sp>
          <p:nvSpPr>
            <p:cNvPr id="16" name="TextBox 26"/>
            <p:cNvSpPr txBox="1">
              <a:spLocks noChangeArrowheads="1"/>
            </p:cNvSpPr>
            <p:nvPr/>
          </p:nvSpPr>
          <p:spPr bwMode="auto">
            <a:xfrm>
              <a:off x="0" y="2420888"/>
              <a:ext cx="154336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800" b="1" dirty="0">
                  <a:solidFill>
                    <a:srgbClr val="00FF00"/>
                  </a:solidFill>
                </a:rPr>
                <a:t>Ярославская</a:t>
              </a:r>
            </a:p>
          </p:txBody>
        </p:sp>
        <p:sp>
          <p:nvSpPr>
            <p:cNvPr id="17" name="TextBox 26"/>
            <p:cNvSpPr txBox="1">
              <a:spLocks noChangeArrowheads="1"/>
            </p:cNvSpPr>
            <p:nvPr/>
          </p:nvSpPr>
          <p:spPr bwMode="auto">
            <a:xfrm>
              <a:off x="-108520" y="3131676"/>
              <a:ext cx="142781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800" b="1" dirty="0">
                  <a:solidFill>
                    <a:srgbClr val="0000FF"/>
                  </a:solidFill>
                </a:rPr>
                <a:t>Тамбовская</a:t>
              </a:r>
            </a:p>
          </p:txBody>
        </p:sp>
        <p:sp>
          <p:nvSpPr>
            <p:cNvPr id="18" name="TextBox 15"/>
            <p:cNvSpPr txBox="1">
              <a:spLocks noChangeArrowheads="1"/>
            </p:cNvSpPr>
            <p:nvPr/>
          </p:nvSpPr>
          <p:spPr bwMode="auto">
            <a:xfrm>
              <a:off x="158750" y="5329238"/>
              <a:ext cx="8415338" cy="13849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800" dirty="0">
                  <a:solidFill>
                    <a:srgbClr val="000066"/>
                  </a:solidFill>
                </a:rPr>
                <a:t>Тема: </a:t>
              </a:r>
              <a:br>
                <a:rPr lang="ru-RU" sz="2800" dirty="0">
                  <a:solidFill>
                    <a:srgbClr val="000066"/>
                  </a:solidFill>
                </a:rPr>
              </a:br>
              <a:r>
                <a:rPr lang="ru-RU" sz="2800" dirty="0">
                  <a:solidFill>
                    <a:srgbClr val="000066"/>
                  </a:solidFill>
                </a:rPr>
                <a:t>«Организационно-педагогическое сопровождение профессионального самоопределения»</a:t>
              </a: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altLang="ru-RU" b="1" dirty="0">
                <a:solidFill>
                  <a:schemeClr val="accent2">
                    <a:lumMod val="75000"/>
                  </a:schemeClr>
                </a:solidFill>
              </a:rPr>
              <a:t>География региональных экспериментальных площадок ФИРО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9249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990033"/>
                </a:solidFill>
              </a:rPr>
              <a:t>Игорь Станиславович Серге</a:t>
            </a:r>
            <a:r>
              <a:rPr lang="ru-RU" dirty="0">
                <a:solidFill>
                  <a:srgbClr val="990033"/>
                </a:solidFill>
              </a:rPr>
              <a:t>ев</a:t>
            </a:r>
            <a:br>
              <a:rPr lang="ru-RU" dirty="0">
                <a:solidFill>
                  <a:srgbClr val="990033"/>
                </a:solidFill>
              </a:rPr>
            </a:br>
            <a:r>
              <a:rPr lang="ru-RU" sz="3600" dirty="0"/>
              <a:t>ведущий научный сотрудник ФГАУ «ФИРО»</a:t>
            </a:r>
            <a:br>
              <a:rPr lang="ru-RU" sz="3600" dirty="0"/>
            </a:br>
            <a:br>
              <a:rPr lang="ru-RU" sz="3600" dirty="0"/>
            </a:br>
            <a:r>
              <a:rPr lang="en-US" sz="4900" b="1" dirty="0">
                <a:solidFill>
                  <a:srgbClr val="17375E"/>
                </a:solidFill>
              </a:rPr>
              <a:t>rigen@rambler.ru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4056" y="1412776"/>
            <a:ext cx="889248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Ø"/>
            </a:pPr>
            <a:r>
              <a:rPr lang="ru-RU" sz="2800" b="1" dirty="0">
                <a:solidFill>
                  <a:srgbClr val="FF0000"/>
                </a:solidFill>
              </a:rPr>
              <a:t> НЕ</a:t>
            </a:r>
            <a:r>
              <a:rPr lang="ru-RU" sz="2800" b="1" dirty="0"/>
              <a:t> </a:t>
            </a:r>
            <a:r>
              <a:rPr lang="ru-RU" sz="2800" b="1" dirty="0">
                <a:solidFill>
                  <a:schemeClr val="bg1">
                    <a:lumMod val="50000"/>
                  </a:schemeClr>
                </a:solidFill>
              </a:rPr>
              <a:t>образовательная ориентация</a:t>
            </a:r>
            <a:r>
              <a:rPr lang="ru-RU" sz="2800" b="1" dirty="0"/>
              <a:t> </a:t>
            </a:r>
          </a:p>
          <a:p>
            <a:pPr lvl="3"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Ø"/>
            </a:pPr>
            <a:r>
              <a:rPr lang="ru-RU" sz="2800" b="1" dirty="0">
                <a:solidFill>
                  <a:srgbClr val="FF0000"/>
                </a:solidFill>
              </a:rPr>
              <a:t> НЕ</a:t>
            </a:r>
            <a:r>
              <a:rPr lang="ru-RU" sz="2800" b="1" dirty="0"/>
              <a:t>  </a:t>
            </a:r>
            <a:r>
              <a:rPr lang="ru-RU" sz="2800" b="1" dirty="0">
                <a:solidFill>
                  <a:schemeClr val="bg1">
                    <a:lumMod val="50000"/>
                  </a:schemeClr>
                </a:solidFill>
              </a:rPr>
              <a:t>«ориентирование на профессию»</a:t>
            </a:r>
          </a:p>
          <a:p>
            <a:pPr lvl="3"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Ø"/>
            </a:pPr>
            <a:r>
              <a:rPr lang="ru-RU" sz="2800" b="1" dirty="0"/>
              <a:t> </a:t>
            </a:r>
            <a:r>
              <a:rPr lang="ru-RU" sz="2800" b="1" dirty="0">
                <a:solidFill>
                  <a:srgbClr val="FF0000"/>
                </a:solidFill>
              </a:rPr>
              <a:t>НЕ</a:t>
            </a:r>
            <a:r>
              <a:rPr lang="ru-RU" sz="2800" b="1" dirty="0"/>
              <a:t> </a:t>
            </a:r>
            <a:r>
              <a:rPr lang="ru-RU" sz="2800" b="1" dirty="0">
                <a:solidFill>
                  <a:schemeClr val="bg1">
                    <a:lumMod val="50000"/>
                  </a:schemeClr>
                </a:solidFill>
              </a:rPr>
              <a:t>программирование будущего</a:t>
            </a:r>
          </a:p>
          <a:p>
            <a:pPr>
              <a:buFont typeface="Wingdings" pitchFamily="2" charset="2"/>
              <a:buChar char="Ø"/>
            </a:pPr>
            <a:endParaRPr lang="ru-RU" sz="1100" b="1" dirty="0"/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3600" b="1" dirty="0">
                <a:solidFill>
                  <a:srgbClr val="006600"/>
                </a:solidFill>
              </a:rPr>
              <a:t> это система сопровождения профессионального САМООПРЕДЕЛЕНИЯ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11760" y="4437112"/>
            <a:ext cx="6552728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sz="3200" b="1" dirty="0">
                <a:solidFill>
                  <a:srgbClr val="0070C0"/>
                </a:solidFill>
              </a:rPr>
              <a:t>Выбор из множества альтернатив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sz="3200" b="1" dirty="0">
                <a:solidFill>
                  <a:srgbClr val="0070C0"/>
                </a:solidFill>
              </a:rPr>
              <a:t>Практикоориентированные</a:t>
            </a:r>
            <a:br>
              <a:rPr lang="ru-RU" sz="3200" b="1" dirty="0">
                <a:solidFill>
                  <a:srgbClr val="0070C0"/>
                </a:solidFill>
              </a:rPr>
            </a:br>
            <a:r>
              <a:rPr lang="ru-RU" sz="3200" b="1" dirty="0">
                <a:solidFill>
                  <a:srgbClr val="0070C0"/>
                </a:solidFill>
              </a:rPr>
              <a:t>                       пробы себя (цикл проб)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sz="3200" b="1" dirty="0">
                <a:solidFill>
                  <a:srgbClr val="0070C0"/>
                </a:solidFill>
              </a:rPr>
              <a:t>Подготовка к выбору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44730" y="404664"/>
            <a:ext cx="771570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2">
                    <a:lumMod val="75000"/>
                  </a:schemeClr>
                </a:solidFill>
              </a:rPr>
              <a:t>Что такое «профориентация»?</a:t>
            </a:r>
          </a:p>
          <a:p>
            <a:pPr algn="ctr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58723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rgbClr val="000066"/>
                </a:solidFill>
              </a:rPr>
              <a:t>Ожидаемые результаты сопровождения профессионального самоопределения</a:t>
            </a:r>
          </a:p>
        </p:txBody>
      </p:sp>
      <p:grpSp>
        <p:nvGrpSpPr>
          <p:cNvPr id="32" name="Группа 31"/>
          <p:cNvGrpSpPr/>
          <p:nvPr/>
        </p:nvGrpSpPr>
        <p:grpSpPr>
          <a:xfrm>
            <a:off x="323528" y="1556792"/>
            <a:ext cx="8532440" cy="4968552"/>
            <a:chOff x="323528" y="1556792"/>
            <a:chExt cx="8532440" cy="4968552"/>
          </a:xfrm>
        </p:grpSpPr>
        <p:sp>
          <p:nvSpPr>
            <p:cNvPr id="9" name="Поле 1"/>
            <p:cNvSpPr txBox="1"/>
            <p:nvPr/>
          </p:nvSpPr>
          <p:spPr>
            <a:xfrm>
              <a:off x="323529" y="2492896"/>
              <a:ext cx="3384376" cy="123935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accent2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  <a:buNone/>
              </a:pPr>
              <a:r>
                <a:rPr lang="ru-RU" sz="2800" b="1" dirty="0">
                  <a:solidFill>
                    <a:schemeClr val="accent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ea typeface="Times New Roman"/>
                  <a:cs typeface="Arial" pitchFamily="34" charset="0"/>
                </a:rPr>
                <a:t>МАКРОУРОВЕНЬ</a:t>
              </a:r>
            </a:p>
            <a:p>
              <a:pPr algn="ctr">
                <a:lnSpc>
                  <a:spcPct val="115000"/>
                </a:lnSpc>
                <a:spcAft>
                  <a:spcPts val="1000"/>
                </a:spcAft>
                <a:buNone/>
              </a:pPr>
              <a:r>
                <a:rPr lang="ru-RU" sz="2400" b="1" dirty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ea typeface="Times New Roman"/>
                  <a:cs typeface="Arial" pitchFamily="34" charset="0"/>
                </a:rPr>
                <a:t>(УПРАВЛЕНЧЕСКИЙ)</a:t>
              </a:r>
              <a:endParaRPr lang="ru-RU" sz="2400" b="1" dirty="0"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  <p:sp>
          <p:nvSpPr>
            <p:cNvPr id="10" name="Поле 4"/>
            <p:cNvSpPr txBox="1"/>
            <p:nvPr/>
          </p:nvSpPr>
          <p:spPr>
            <a:xfrm>
              <a:off x="323528" y="4738046"/>
              <a:ext cx="3096344" cy="851194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buNone/>
              </a:pPr>
              <a:r>
                <a:rPr lang="ru-RU" sz="2400" b="1" dirty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ea typeface="Times New Roman"/>
                  <a:cs typeface="Arial" pitchFamily="34" charset="0"/>
                </a:rPr>
                <a:t>БАЛАНС</a:t>
              </a:r>
            </a:p>
            <a:p>
              <a:pPr algn="ctr">
                <a:buNone/>
              </a:pPr>
              <a:r>
                <a:rPr lang="ru-RU" sz="2400" b="1" dirty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ea typeface="Times New Roman"/>
                  <a:cs typeface="Arial" pitchFamily="34" charset="0"/>
                </a:rPr>
                <a:t>«СПРОСА И ПРЕДЛОЖЕНИЯ» НА РЫНКЕ ТРУДА</a:t>
              </a:r>
            </a:p>
          </p:txBody>
        </p:sp>
        <p:sp>
          <p:nvSpPr>
            <p:cNvPr id="23" name="Поле 2"/>
            <p:cNvSpPr txBox="1"/>
            <p:nvPr/>
          </p:nvSpPr>
          <p:spPr>
            <a:xfrm>
              <a:off x="3923928" y="2492896"/>
              <a:ext cx="4750783" cy="122413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chemeClr val="accent5">
                  <a:lumMod val="75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 algn="ctr">
                <a:lnSpc>
                  <a:spcPct val="115000"/>
                </a:lnSpc>
                <a:spcAft>
                  <a:spcPts val="1000"/>
                </a:spcAft>
                <a:defRPr sz="1100">
                  <a:effectLst/>
                  <a:latin typeface="Times New Roman"/>
                  <a:ea typeface="Times New Roman"/>
                  <a:cs typeface="Times New Roman"/>
                </a:defRPr>
              </a:lvl1pPr>
            </a:lstStyle>
            <a:p>
              <a:pPr>
                <a:buNone/>
              </a:pPr>
              <a:r>
                <a:rPr lang="ru-RU" sz="2800" b="1" dirty="0">
                  <a:solidFill>
                    <a:schemeClr val="accent5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МИКРОУРОВЕНЬ</a:t>
              </a:r>
            </a:p>
            <a:p>
              <a:pPr>
                <a:buNone/>
              </a:pPr>
              <a:r>
                <a:rPr lang="ru-RU" sz="2400" b="1" dirty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(ПЕРСОНАЛЬНЫЙ)</a:t>
              </a:r>
            </a:p>
          </p:txBody>
        </p:sp>
        <p:sp>
          <p:nvSpPr>
            <p:cNvPr id="18" name="Стрелка вниз 17"/>
            <p:cNvSpPr/>
            <p:nvPr/>
          </p:nvSpPr>
          <p:spPr>
            <a:xfrm>
              <a:off x="1547664" y="3966822"/>
              <a:ext cx="813041" cy="614306"/>
            </a:xfrm>
            <a:prstGeom prst="down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accent2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  <a:buNone/>
              </a:pPr>
              <a:endParaRPr lang="ru-RU" sz="2400" b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  <p:sp>
          <p:nvSpPr>
            <p:cNvPr id="19" name="Стрелка вниз 18"/>
            <p:cNvSpPr/>
            <p:nvPr/>
          </p:nvSpPr>
          <p:spPr>
            <a:xfrm>
              <a:off x="3923928" y="3861048"/>
              <a:ext cx="780687" cy="1728192"/>
            </a:xfrm>
            <a:prstGeom prst="downArrow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Стрелка вниз 19"/>
            <p:cNvSpPr/>
            <p:nvPr/>
          </p:nvSpPr>
          <p:spPr>
            <a:xfrm>
              <a:off x="7823761" y="3861048"/>
              <a:ext cx="780687" cy="659401"/>
            </a:xfrm>
            <a:prstGeom prst="downArrow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оле 4"/>
            <p:cNvSpPr txBox="1"/>
            <p:nvPr/>
          </p:nvSpPr>
          <p:spPr>
            <a:xfrm>
              <a:off x="3853544" y="5674150"/>
              <a:ext cx="2158616" cy="851194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  <a:buNone/>
              </a:pPr>
              <a:r>
                <a:rPr lang="ru-RU" sz="2400" b="1" dirty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ea typeface="Times New Roman"/>
                  <a:cs typeface="Arial" pitchFamily="34" charset="0"/>
                </a:rPr>
                <a:t>ПОДДЕРЖКА ВЫБОРА</a:t>
              </a:r>
            </a:p>
          </p:txBody>
        </p:sp>
        <p:sp>
          <p:nvSpPr>
            <p:cNvPr id="22" name="Поле 4"/>
            <p:cNvSpPr txBox="1"/>
            <p:nvPr/>
          </p:nvSpPr>
          <p:spPr>
            <a:xfrm>
              <a:off x="4572000" y="4522022"/>
              <a:ext cx="4283968" cy="851194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115000"/>
                </a:lnSpc>
                <a:spcAft>
                  <a:spcPts val="1000"/>
                </a:spcAft>
                <a:buNone/>
              </a:pPr>
              <a:r>
                <a:rPr lang="ru-RU" sz="2400" b="1" dirty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ea typeface="Times New Roman"/>
                  <a:cs typeface="Arial" pitchFamily="34" charset="0"/>
                </a:rPr>
                <a:t>ПРОФОРИЕНТАЦИОННЫЕ КОМПЕТЕНЦИИ</a:t>
              </a:r>
            </a:p>
          </p:txBody>
        </p:sp>
        <p:sp>
          <p:nvSpPr>
            <p:cNvPr id="24" name="Стрелка вниз 23"/>
            <p:cNvSpPr/>
            <p:nvPr/>
          </p:nvSpPr>
          <p:spPr>
            <a:xfrm>
              <a:off x="1547664" y="1556792"/>
              <a:ext cx="813041" cy="614306"/>
            </a:xfrm>
            <a:prstGeom prst="down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accent2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  <a:buNone/>
              </a:pPr>
              <a:endParaRPr lang="ru-RU" sz="2400" b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  <p:sp>
          <p:nvSpPr>
            <p:cNvPr id="31" name="Стрелка вниз 30"/>
            <p:cNvSpPr/>
            <p:nvPr/>
          </p:nvSpPr>
          <p:spPr>
            <a:xfrm>
              <a:off x="6023561" y="1556792"/>
              <a:ext cx="780687" cy="659401"/>
            </a:xfrm>
            <a:prstGeom prst="downArrow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3" name="Овал 32"/>
          <p:cNvSpPr/>
          <p:nvPr/>
        </p:nvSpPr>
        <p:spPr>
          <a:xfrm>
            <a:off x="4427984" y="4149080"/>
            <a:ext cx="4536504" cy="165618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612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656501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Проблема:</a:t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Борьба интересов и «растаскивание» профориентации</a:t>
            </a:r>
          </a:p>
        </p:txBody>
      </p:sp>
      <p:grpSp>
        <p:nvGrpSpPr>
          <p:cNvPr id="24" name="Группа 23"/>
          <p:cNvGrpSpPr/>
          <p:nvPr/>
        </p:nvGrpSpPr>
        <p:grpSpPr>
          <a:xfrm>
            <a:off x="397891" y="1556792"/>
            <a:ext cx="8566597" cy="4464496"/>
            <a:chOff x="577403" y="1004256"/>
            <a:chExt cx="8566597" cy="4464496"/>
          </a:xfrm>
        </p:grpSpPr>
        <p:sp>
          <p:nvSpPr>
            <p:cNvPr id="5" name="Овал 4"/>
            <p:cNvSpPr/>
            <p:nvPr/>
          </p:nvSpPr>
          <p:spPr>
            <a:xfrm>
              <a:off x="2421229" y="2312099"/>
              <a:ext cx="4597758" cy="2125013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ru-RU" sz="2400" b="1" dirty="0">
                  <a:latin typeface="Arial" pitchFamily="34" charset="0"/>
                  <a:cs typeface="Arial" pitchFamily="34" charset="0"/>
                </a:rPr>
                <a:t>ПРОФОРИЕНТАЦИЯ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580326" y="1340768"/>
              <a:ext cx="21378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ru-RU" sz="2000" b="1" dirty="0">
                  <a:latin typeface="Arial" pitchFamily="34" charset="0"/>
                  <a:cs typeface="Arial" pitchFamily="34" charset="0"/>
                </a:rPr>
                <a:t>ПРЕДПРИЯТИЯ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60653" y="1004256"/>
              <a:ext cx="279471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ru-RU" sz="2000" b="1" dirty="0">
                  <a:latin typeface="Arial" pitchFamily="34" charset="0"/>
                  <a:cs typeface="Arial" pitchFamily="34" charset="0"/>
                </a:rPr>
                <a:t>МЕСТНОЕ (МУНИЦИПАЬНОЕ) САМОУПРАВЛЕНИЕ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77403" y="3234073"/>
              <a:ext cx="13801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ru-RU" sz="2000" b="1" dirty="0">
                  <a:latin typeface="Arial" pitchFamily="34" charset="0"/>
                  <a:cs typeface="Arial" pitchFamily="34" charset="0"/>
                </a:rPr>
                <a:t>ВУЗЫ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817476" y="2852936"/>
              <a:ext cx="105606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ru-RU" sz="2000" b="1" dirty="0">
                  <a:latin typeface="Arial" pitchFamily="34" charset="0"/>
                  <a:cs typeface="Arial" pitchFamily="34" charset="0"/>
                </a:rPr>
                <a:t>СПО</a:t>
              </a:r>
            </a:p>
            <a:p>
              <a:pPr>
                <a:buNone/>
              </a:pPr>
              <a:r>
                <a:rPr lang="ru-RU" sz="2000" b="1" dirty="0">
                  <a:latin typeface="Arial" pitchFamily="34" charset="0"/>
                  <a:cs typeface="Arial" pitchFamily="34" charset="0"/>
                </a:rPr>
                <a:t>(ДПО)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859888" y="1660593"/>
              <a:ext cx="3284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ru-RU" sz="2000" b="1" dirty="0">
                  <a:latin typeface="Arial" pitchFamily="34" charset="0"/>
                  <a:cs typeface="Arial" pitchFamily="34" charset="0"/>
                </a:rPr>
                <a:t>«ПРОФОРИЕНТАТОРЫ»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04552" y="4854722"/>
              <a:ext cx="23289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ru-RU" sz="2000" b="1" dirty="0">
                  <a:latin typeface="Arial" pitchFamily="34" charset="0"/>
                  <a:cs typeface="Arial" pitchFamily="34" charset="0"/>
                </a:rPr>
                <a:t>ОБУЧАЮЩИЕСЯ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157729" y="5099420"/>
              <a:ext cx="16764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ru-RU" sz="2000" b="1" dirty="0">
                  <a:latin typeface="Arial" pitchFamily="34" charset="0"/>
                  <a:cs typeface="Arial" pitchFamily="34" charset="0"/>
                </a:rPr>
                <a:t>РОДИТЕЛИ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334258" y="4764569"/>
              <a:ext cx="26302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ru-RU" sz="2000" b="1" dirty="0">
                  <a:latin typeface="Arial" pitchFamily="34" charset="0"/>
                  <a:cs typeface="Arial" pitchFamily="34" charset="0"/>
                </a:rPr>
                <a:t>ШКОЛА (ФГОС ОО)</a:t>
              </a:r>
            </a:p>
          </p:txBody>
        </p:sp>
        <p:sp>
          <p:nvSpPr>
            <p:cNvPr id="14" name="Стрелка вниз 13"/>
            <p:cNvSpPr/>
            <p:nvPr/>
          </p:nvSpPr>
          <p:spPr>
            <a:xfrm rot="19552894">
              <a:off x="2506025" y="2079373"/>
              <a:ext cx="618186" cy="399245"/>
            </a:xfrm>
            <a:prstGeom prst="downArrow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Стрелка вниз 15"/>
            <p:cNvSpPr/>
            <p:nvPr/>
          </p:nvSpPr>
          <p:spPr>
            <a:xfrm rot="1890939">
              <a:off x="6424411" y="2177547"/>
              <a:ext cx="618186" cy="399245"/>
            </a:xfrm>
            <a:prstGeom prst="downArrow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Стрелка вниз 16"/>
            <p:cNvSpPr/>
            <p:nvPr/>
          </p:nvSpPr>
          <p:spPr>
            <a:xfrm rot="21434973">
              <a:off x="4434933" y="1805326"/>
              <a:ext cx="618186" cy="399245"/>
            </a:xfrm>
            <a:prstGeom prst="downArrow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Стрелка вниз 17"/>
            <p:cNvSpPr/>
            <p:nvPr/>
          </p:nvSpPr>
          <p:spPr>
            <a:xfrm rot="16200000">
              <a:off x="1633471" y="3208316"/>
              <a:ext cx="618186" cy="399245"/>
            </a:xfrm>
            <a:prstGeom prst="downArrow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Стрелка вниз 18"/>
            <p:cNvSpPr/>
            <p:nvPr/>
          </p:nvSpPr>
          <p:spPr>
            <a:xfrm rot="5031551">
              <a:off x="7119871" y="3071877"/>
              <a:ext cx="618186" cy="399245"/>
            </a:xfrm>
            <a:prstGeom prst="downArrow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Стрелка вниз 19"/>
            <p:cNvSpPr/>
            <p:nvPr/>
          </p:nvSpPr>
          <p:spPr>
            <a:xfrm rot="12386420">
              <a:off x="2534991" y="4249413"/>
              <a:ext cx="618186" cy="399245"/>
            </a:xfrm>
            <a:prstGeom prst="downArrow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Стрелка вниз 20"/>
            <p:cNvSpPr/>
            <p:nvPr/>
          </p:nvSpPr>
          <p:spPr>
            <a:xfrm rot="8617024">
              <a:off x="6435143" y="4221508"/>
              <a:ext cx="618186" cy="399245"/>
            </a:xfrm>
            <a:prstGeom prst="downArrow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" name="Стрелка вниз 21"/>
            <p:cNvSpPr/>
            <p:nvPr/>
          </p:nvSpPr>
          <p:spPr>
            <a:xfrm rot="10800000">
              <a:off x="4724092" y="4585388"/>
              <a:ext cx="618186" cy="399245"/>
            </a:xfrm>
            <a:prstGeom prst="downArrow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690360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ru-RU" sz="3600" b="1" dirty="0" err="1">
                <a:solidFill>
                  <a:srgbClr val="C00000"/>
                </a:solidFill>
              </a:rPr>
              <a:t>Благополучатели</a:t>
            </a:r>
            <a:r>
              <a:rPr lang="ru-RU" sz="3600" b="1" dirty="0">
                <a:solidFill>
                  <a:srgbClr val="C00000"/>
                </a:solidFill>
              </a:rPr>
              <a:t> профориентации</a:t>
            </a:r>
          </a:p>
          <a:p>
            <a:pPr marL="971550" lvl="1" indent="-571500">
              <a:lnSpc>
                <a:spcPct val="114000"/>
              </a:lnSpc>
              <a:buFont typeface="Wingdings" pitchFamily="2" charset="2"/>
              <a:buChar char="Ø"/>
            </a:pPr>
            <a:r>
              <a:rPr lang="ru-RU" sz="3200" dirty="0">
                <a:solidFill>
                  <a:srgbClr val="000066"/>
                </a:solidFill>
              </a:rPr>
              <a:t>Обучающиеся и их родители</a:t>
            </a:r>
          </a:p>
          <a:p>
            <a:pPr marL="971550" lvl="1" indent="-571500">
              <a:lnSpc>
                <a:spcPct val="114000"/>
              </a:lnSpc>
              <a:buFont typeface="Wingdings" pitchFamily="2" charset="2"/>
              <a:buChar char="Ø"/>
            </a:pPr>
            <a:r>
              <a:rPr lang="ru-RU" sz="3200" dirty="0">
                <a:solidFill>
                  <a:srgbClr val="000066"/>
                </a:solidFill>
              </a:rPr>
              <a:t>Работодатели</a:t>
            </a:r>
          </a:p>
          <a:p>
            <a:pPr marL="1800000" lvl="1" indent="0">
              <a:lnSpc>
                <a:spcPct val="114000"/>
              </a:lnSpc>
              <a:buNone/>
            </a:pPr>
            <a:endParaRPr lang="ru-RU" sz="3200" i="1" dirty="0">
              <a:solidFill>
                <a:srgbClr val="000066"/>
              </a:solidFill>
            </a:endParaRPr>
          </a:p>
          <a:p>
            <a:pPr marL="1800000" lvl="1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ru-RU" sz="3200" i="1" dirty="0">
                <a:solidFill>
                  <a:srgbClr val="000066"/>
                </a:solidFill>
              </a:rPr>
              <a:t>Образовательные организации и профконсультанты:</a:t>
            </a:r>
          </a:p>
          <a:p>
            <a:pPr marL="1800000" lvl="1" indent="0">
              <a:lnSpc>
                <a:spcPct val="114000"/>
              </a:lnSpc>
              <a:spcBef>
                <a:spcPts val="0"/>
              </a:spcBef>
              <a:buClr>
                <a:srgbClr val="000066"/>
              </a:buClr>
              <a:buFontTx/>
              <a:buChar char="-"/>
            </a:pPr>
            <a:r>
              <a:rPr lang="ru-RU" sz="3200" i="1" dirty="0">
                <a:solidFill>
                  <a:srgbClr val="000066"/>
                </a:solidFill>
              </a:rPr>
              <a:t>посредники и координаторы</a:t>
            </a:r>
          </a:p>
          <a:p>
            <a:pPr marL="1800000" lvl="1" indent="0">
              <a:lnSpc>
                <a:spcPct val="114000"/>
              </a:lnSpc>
              <a:spcBef>
                <a:spcPts val="0"/>
              </a:spcBef>
              <a:buClr>
                <a:srgbClr val="000066"/>
              </a:buClr>
              <a:buFontTx/>
              <a:buChar char="-"/>
            </a:pPr>
            <a:r>
              <a:rPr lang="ru-RU" sz="3200" i="1" dirty="0">
                <a:solidFill>
                  <a:srgbClr val="FF0000"/>
                </a:solidFill>
              </a:rPr>
              <a:t>не </a:t>
            </a:r>
            <a:r>
              <a:rPr lang="ru-RU" sz="3200" i="1" dirty="0">
                <a:solidFill>
                  <a:srgbClr val="000066"/>
                </a:solidFill>
              </a:rPr>
              <a:t>заказчики!</a:t>
            </a:r>
          </a:p>
          <a:p>
            <a:pPr marL="1800000" lvl="1" indent="0">
              <a:lnSpc>
                <a:spcPct val="114000"/>
              </a:lnSpc>
              <a:spcBef>
                <a:spcPts val="0"/>
              </a:spcBef>
              <a:buClr>
                <a:srgbClr val="000066"/>
              </a:buClr>
              <a:buFontTx/>
              <a:buChar char="-"/>
            </a:pPr>
            <a:r>
              <a:rPr lang="ru-RU" sz="3200" i="1" dirty="0">
                <a:solidFill>
                  <a:srgbClr val="FF0000"/>
                </a:solidFill>
              </a:rPr>
              <a:t>не</a:t>
            </a:r>
            <a:r>
              <a:rPr lang="ru-RU" sz="3200" i="1" dirty="0">
                <a:solidFill>
                  <a:srgbClr val="000066"/>
                </a:solidFill>
              </a:rPr>
              <a:t> инициаторы!</a:t>
            </a:r>
          </a:p>
          <a:p>
            <a:pPr marL="971550" lvl="1" indent="-571500">
              <a:lnSpc>
                <a:spcPct val="150000"/>
              </a:lnSpc>
              <a:buNone/>
            </a:pPr>
            <a:endParaRPr lang="ru-RU" sz="3200" dirty="0">
              <a:solidFill>
                <a:srgbClr val="000066"/>
              </a:solidFill>
            </a:endParaRPr>
          </a:p>
          <a:p>
            <a:pPr marL="971550" lvl="1" indent="-571500">
              <a:lnSpc>
                <a:spcPct val="150000"/>
              </a:lnSpc>
              <a:buNone/>
            </a:pPr>
            <a:endParaRPr lang="ru-RU" sz="32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674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256584"/>
          </a:xfrm>
        </p:spPr>
        <p:txBody>
          <a:bodyPr>
            <a:normAutofit lnSpcReduction="10000"/>
          </a:bodyPr>
          <a:lstStyle/>
          <a:p>
            <a:pPr marL="0" lvl="0" indent="0">
              <a:spcBef>
                <a:spcPct val="0"/>
              </a:spcBef>
              <a:buNone/>
              <a:defRPr/>
            </a:pPr>
            <a:r>
              <a:rPr lang="ru-RU" sz="3600" b="1" u="sng" dirty="0">
                <a:solidFill>
                  <a:srgbClr val="800000"/>
                </a:solidFill>
              </a:rPr>
              <a:t>Решение: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endParaRPr lang="ru-RU" sz="3600" b="1" u="sng" dirty="0">
              <a:solidFill>
                <a:srgbClr val="800000"/>
              </a:solidFill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ru-RU" sz="3600" b="1" dirty="0">
                <a:solidFill>
                  <a:srgbClr val="800000"/>
                </a:solidFill>
              </a:rPr>
              <a:t>организационно-педагогическое сопровождение профессионального самоопределения </a:t>
            </a:r>
            <a:r>
              <a:rPr lang="ru-RU" sz="3600" b="1" dirty="0">
                <a:solidFill>
                  <a:srgbClr val="0070C0"/>
                </a:solidFill>
              </a:rPr>
              <a:t>на региональном и муниципальном уровнях</a:t>
            </a:r>
            <a:r>
              <a:rPr lang="ru-RU" sz="3600" b="1" dirty="0">
                <a:solidFill>
                  <a:srgbClr val="800000"/>
                </a:solidFill>
              </a:rPr>
              <a:t> управления образованием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endParaRPr lang="ru-RU" sz="3600" b="1" dirty="0">
              <a:solidFill>
                <a:srgbClr val="800000"/>
              </a:solidFill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ru-RU" sz="3600" b="1" i="1" dirty="0">
                <a:solidFill>
                  <a:srgbClr val="800000"/>
                </a:solidFill>
              </a:rPr>
              <a:t>(государственная координация профориентационной деятельности)</a:t>
            </a:r>
            <a:endParaRPr lang="ru-RU" sz="3600" b="1" i="1" dirty="0">
              <a:solidFill>
                <a:srgbClr val="000066"/>
              </a:solidFill>
            </a:endParaRPr>
          </a:p>
          <a:p>
            <a:pPr marL="971550" lvl="1" indent="-571500">
              <a:lnSpc>
                <a:spcPct val="150000"/>
              </a:lnSpc>
              <a:buFont typeface="Wingdings" pitchFamily="2" charset="2"/>
              <a:buChar char="Ø"/>
            </a:pPr>
            <a:endParaRPr lang="ru-RU" sz="32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363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395536" y="1700808"/>
            <a:ext cx="2952328" cy="4752528"/>
            <a:chOff x="395536" y="1700808"/>
            <a:chExt cx="2952328" cy="475252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95536" y="1700808"/>
              <a:ext cx="2952328" cy="475252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730407" y="1810559"/>
              <a:ext cx="2041393" cy="25545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3200" b="1" dirty="0">
                  <a:solidFill>
                    <a:schemeClr val="accent5">
                      <a:lumMod val="75000"/>
                    </a:schemeClr>
                  </a:solidFill>
                  <a:sym typeface="Webdings"/>
                </a:rPr>
                <a:t>школьник</a:t>
              </a:r>
            </a:p>
            <a:p>
              <a:pPr algn="ctr"/>
              <a:r>
                <a:rPr lang="ru-RU" sz="3200" b="1" dirty="0">
                  <a:solidFill>
                    <a:schemeClr val="accent5">
                      <a:lumMod val="75000"/>
                    </a:schemeClr>
                  </a:solidFill>
                  <a:sym typeface="Webdings"/>
                </a:rPr>
                <a:t>(семья)</a:t>
              </a:r>
            </a:p>
            <a:p>
              <a:pPr algn="ctr"/>
              <a:r>
                <a:rPr lang="ru-RU" sz="9600" dirty="0">
                  <a:solidFill>
                    <a:schemeClr val="accent5">
                      <a:lumMod val="75000"/>
                    </a:schemeClr>
                  </a:solidFill>
                  <a:sym typeface="Webdings"/>
                </a:rPr>
                <a:t></a:t>
              </a:r>
              <a:endParaRPr lang="ru-RU" sz="96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06064" y="5301208"/>
              <a:ext cx="160980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4000" b="1" dirty="0">
                  <a:solidFill>
                    <a:schemeClr val="accent5">
                      <a:lumMod val="75000"/>
                    </a:schemeClr>
                  </a:solidFill>
                  <a:sym typeface="Webdings"/>
                </a:rPr>
                <a:t>школа</a:t>
              </a:r>
              <a:endParaRPr lang="ru-RU" sz="138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8" name="Двойная стрелка вверх/вниз 7"/>
            <p:cNvSpPr/>
            <p:nvPr/>
          </p:nvSpPr>
          <p:spPr>
            <a:xfrm>
              <a:off x="1475656" y="4077072"/>
              <a:ext cx="576064" cy="1296144"/>
            </a:xfrm>
            <a:prstGeom prst="upDownArrow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5868144" y="1628800"/>
            <a:ext cx="2880320" cy="4824536"/>
            <a:chOff x="5868144" y="1628800"/>
            <a:chExt cx="2880320" cy="482453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5868144" y="1628800"/>
              <a:ext cx="2880320" cy="4824536"/>
            </a:xfrm>
            <a:prstGeom prst="rect">
              <a:avLst/>
            </a:prstGeom>
            <a:solidFill>
              <a:srgbClr val="DEDCF2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977190" y="2014969"/>
              <a:ext cx="2627258" cy="20621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3200" b="1" dirty="0">
                  <a:solidFill>
                    <a:schemeClr val="accent4">
                      <a:lumMod val="50000"/>
                    </a:schemeClr>
                  </a:solidFill>
                  <a:sym typeface="Webdings"/>
                </a:rPr>
                <a:t>работодатель</a:t>
              </a:r>
            </a:p>
            <a:p>
              <a:pPr algn="ctr"/>
              <a:r>
                <a:rPr lang="ru-RU" sz="9600" dirty="0">
                  <a:solidFill>
                    <a:schemeClr val="accent4">
                      <a:lumMod val="50000"/>
                    </a:schemeClr>
                  </a:solidFill>
                  <a:sym typeface="Webdings"/>
                </a:rPr>
                <a:t></a:t>
              </a:r>
              <a:endParaRPr lang="ru-RU" sz="96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228184" y="5129897"/>
              <a:ext cx="237626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000" b="1" dirty="0">
                  <a:solidFill>
                    <a:schemeClr val="accent4">
                      <a:lumMod val="50000"/>
                    </a:schemeClr>
                  </a:solidFill>
                  <a:sym typeface="Webdings"/>
                </a:rPr>
                <a:t>колледж</a:t>
              </a:r>
            </a:p>
            <a:p>
              <a:pPr algn="ctr"/>
              <a:r>
                <a:rPr lang="ru-RU" sz="4000" b="1" dirty="0">
                  <a:solidFill>
                    <a:schemeClr val="accent4">
                      <a:lumMod val="50000"/>
                    </a:schemeClr>
                  </a:solidFill>
                  <a:sym typeface="Webdings"/>
                </a:rPr>
                <a:t>(вуз)</a:t>
              </a:r>
              <a:endParaRPr lang="ru-RU" sz="138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9" name="Двойная стрелка вверх/вниз 8"/>
            <p:cNvSpPr/>
            <p:nvPr/>
          </p:nvSpPr>
          <p:spPr>
            <a:xfrm>
              <a:off x="7020272" y="4077072"/>
              <a:ext cx="576064" cy="1224136"/>
            </a:xfrm>
            <a:prstGeom prst="upDownArrow">
              <a:avLst/>
            </a:prstGeom>
            <a:solidFill>
              <a:schemeClr val="bg1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2699792" y="4011449"/>
            <a:ext cx="3816423" cy="2323713"/>
            <a:chOff x="2699792" y="4011449"/>
            <a:chExt cx="3816423" cy="2323713"/>
          </a:xfrm>
        </p:grpSpPr>
        <p:sp>
          <p:nvSpPr>
            <p:cNvPr id="10" name="TextBox 9"/>
            <p:cNvSpPr txBox="1"/>
            <p:nvPr/>
          </p:nvSpPr>
          <p:spPr>
            <a:xfrm>
              <a:off x="3059832" y="4011449"/>
              <a:ext cx="3024336" cy="2323713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accent3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ru-RU" sz="2800" b="1" dirty="0">
                <a:solidFill>
                  <a:schemeClr val="accent3">
                    <a:lumMod val="50000"/>
                  </a:schemeClr>
                </a:solidFill>
              </a:endParaRPr>
            </a:p>
            <a:p>
              <a:pPr algn="ctr">
                <a:lnSpc>
                  <a:spcPct val="90000"/>
                </a:lnSpc>
              </a:pPr>
              <a:endParaRPr lang="ru-RU" sz="2600" b="1" dirty="0">
                <a:solidFill>
                  <a:schemeClr val="accent3">
                    <a:lumMod val="75000"/>
                  </a:schemeClr>
                </a:solidFill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2600" b="1" dirty="0">
                  <a:solidFill>
                    <a:schemeClr val="accent3">
                      <a:lumMod val="75000"/>
                    </a:schemeClr>
                  </a:solidFill>
                </a:rPr>
                <a:t>региональная (муниципальная ) инфраструктура</a:t>
              </a:r>
            </a:p>
            <a:p>
              <a:pPr algn="ctr">
                <a:lnSpc>
                  <a:spcPct val="90000"/>
                </a:lnSpc>
              </a:pPr>
              <a:r>
                <a:rPr lang="ru-RU" sz="2600" b="1" dirty="0">
                  <a:solidFill>
                    <a:schemeClr val="accent3">
                      <a:lumMod val="75000"/>
                    </a:schemeClr>
                  </a:solidFill>
                </a:rPr>
                <a:t>профориентации</a:t>
              </a:r>
              <a:endParaRPr lang="ru-RU" sz="26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11" name="Двойная стрелка вверх/вниз 10"/>
            <p:cNvSpPr/>
            <p:nvPr/>
          </p:nvSpPr>
          <p:spPr>
            <a:xfrm rot="5400000">
              <a:off x="4319972" y="2528901"/>
              <a:ext cx="576064" cy="3816423"/>
            </a:xfrm>
            <a:prstGeom prst="upDownArrow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Заголовок 1"/>
          <p:cNvSpPr txBox="1">
            <a:spLocks/>
          </p:cNvSpPr>
          <p:nvPr/>
        </p:nvSpPr>
        <p:spPr>
          <a:xfrm>
            <a:off x="755576" y="269776"/>
            <a:ext cx="7632848" cy="1143000"/>
          </a:xfrm>
          <a:prstGeom prst="rect">
            <a:avLst/>
          </a:prstGeom>
          <a:solidFill>
            <a:srgbClr val="DEDCF2"/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noProof="0" dirty="0">
                <a:solidFill>
                  <a:schemeClr val="accent4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Региональные </a:t>
            </a:r>
            <a:r>
              <a:rPr kumimoji="0" lang="ru-RU" sz="3200" b="1" i="0" u="none" strike="noStrike" kern="1200" cap="none" spc="0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(муниципальные)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органы управления</a:t>
            </a:r>
            <a:endParaRPr kumimoji="0" lang="ru-RU" sz="320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3347864" y="1412776"/>
            <a:ext cx="2520280" cy="2592288"/>
            <a:chOff x="3347864" y="1412776"/>
            <a:chExt cx="2520280" cy="2592288"/>
          </a:xfrm>
        </p:grpSpPr>
        <p:sp>
          <p:nvSpPr>
            <p:cNvPr id="14" name="Счетверенная стрелка 13"/>
            <p:cNvSpPr/>
            <p:nvPr/>
          </p:nvSpPr>
          <p:spPr>
            <a:xfrm>
              <a:off x="3347864" y="1412776"/>
              <a:ext cx="2520280" cy="2592288"/>
            </a:xfrm>
            <a:prstGeom prst="quadArrow">
              <a:avLst/>
            </a:prstGeom>
            <a:solidFill>
              <a:srgbClr val="FFC2BD"/>
            </a:solidFill>
            <a:ln>
              <a:solidFill>
                <a:srgbClr val="FE70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E1E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47864" y="2309971"/>
              <a:ext cx="25202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СОЦИАЛЬНЫЙ ДИАЛОГ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86113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Проблема:</a:t>
            </a:r>
            <a:b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b="1" dirty="0">
                <a:solidFill>
                  <a:srgbClr val="17375E"/>
                </a:solidFill>
              </a:rPr>
              <a:t>место школы в системе профориентации</a:t>
            </a:r>
          </a:p>
        </p:txBody>
      </p:sp>
      <p:grpSp>
        <p:nvGrpSpPr>
          <p:cNvPr id="4" name="Содержимое 3"/>
          <p:cNvGrpSpPr>
            <a:grpSpLocks noGrp="1"/>
          </p:cNvGrpSpPr>
          <p:nvPr/>
        </p:nvGrpSpPr>
        <p:grpSpPr>
          <a:xfrm>
            <a:off x="323528" y="1700808"/>
            <a:ext cx="8712968" cy="4536504"/>
            <a:chOff x="-140960" y="398195"/>
            <a:chExt cx="9188017" cy="5914917"/>
          </a:xfrm>
        </p:grpSpPr>
        <p:grpSp>
          <p:nvGrpSpPr>
            <p:cNvPr id="6" name="Группа 9"/>
            <p:cNvGrpSpPr/>
            <p:nvPr/>
          </p:nvGrpSpPr>
          <p:grpSpPr>
            <a:xfrm>
              <a:off x="-140960" y="398195"/>
              <a:ext cx="9188017" cy="5914917"/>
              <a:chOff x="-140960" y="398195"/>
              <a:chExt cx="9188017" cy="5914917"/>
            </a:xfrm>
          </p:grpSpPr>
          <p:pic>
            <p:nvPicPr>
              <p:cNvPr id="7" name="Рисунок 3" descr="ИКН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584176" y="1196752"/>
                <a:ext cx="4572000" cy="3044952"/>
              </a:xfrm>
              <a:prstGeom prst="rect">
                <a:avLst/>
              </a:prstGeom>
            </p:spPr>
          </p:pic>
          <p:sp>
            <p:nvSpPr>
              <p:cNvPr id="8" name="TextBox 7"/>
              <p:cNvSpPr txBox="1"/>
              <p:nvPr/>
            </p:nvSpPr>
            <p:spPr>
              <a:xfrm>
                <a:off x="3059832" y="398195"/>
                <a:ext cx="1988994" cy="9229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000" b="1" dirty="0">
                    <a:solidFill>
                      <a:srgbClr val="996633"/>
                    </a:solidFill>
                    <a:latin typeface="+mj-lt"/>
                    <a:ea typeface="+mj-ea"/>
                    <a:cs typeface="+mj-cs"/>
                  </a:rPr>
                  <a:t>ШКОЛА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-140960" y="4529248"/>
                <a:ext cx="3359573" cy="1292662"/>
              </a:xfrm>
              <a:prstGeom prst="rect">
                <a:avLst/>
              </a:prstGeom>
              <a:solidFill>
                <a:schemeClr val="bg1">
                  <a:alpha val="61176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ru-RU" sz="5400" b="1" dirty="0">
                    <a:solidFill>
                      <a:srgbClr val="C00000"/>
                    </a:solidFill>
                    <a:latin typeface="+mj-lt"/>
                    <a:ea typeface="+mj-ea"/>
                    <a:cs typeface="+mj-cs"/>
                  </a:rPr>
                  <a:t>ПРАКТИКА</a:t>
                </a:r>
              </a:p>
              <a:p>
                <a:r>
                  <a:rPr lang="ru-RU" sz="2400" b="1" dirty="0">
                    <a:solidFill>
                      <a:srgbClr val="C00000"/>
                    </a:solidFill>
                    <a:latin typeface="+mj-lt"/>
                    <a:ea typeface="+mj-ea"/>
                    <a:cs typeface="+mj-cs"/>
                  </a:rPr>
                  <a:t>мир труда и профессий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102020" y="819143"/>
                <a:ext cx="2945037" cy="5493969"/>
              </a:xfrm>
              <a:prstGeom prst="rect">
                <a:avLst/>
              </a:prstGeom>
              <a:solidFill>
                <a:schemeClr val="bg1">
                  <a:alpha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  <a:spcBef>
                    <a:spcPts val="400"/>
                  </a:spcBef>
                </a:pPr>
                <a:r>
                  <a:rPr lang="ru-RU" sz="2400" b="1" dirty="0">
                    <a:solidFill>
                      <a:schemeClr val="accent6">
                        <a:lumMod val="50000"/>
                      </a:schemeClr>
                    </a:solidFill>
                    <a:latin typeface="+mj-lt"/>
                    <a:ea typeface="+mj-ea"/>
                    <a:cs typeface="+mj-cs"/>
                  </a:rPr>
                  <a:t>Классно-урочная</a:t>
                </a:r>
              </a:p>
              <a:p>
                <a:pPr>
                  <a:lnSpc>
                    <a:spcPct val="80000"/>
                  </a:lnSpc>
                  <a:spcBef>
                    <a:spcPts val="400"/>
                  </a:spcBef>
                </a:pPr>
                <a:r>
                  <a:rPr lang="ru-RU" sz="2400" b="1" dirty="0">
                    <a:solidFill>
                      <a:schemeClr val="accent6">
                        <a:lumMod val="50000"/>
                      </a:schemeClr>
                    </a:solidFill>
                    <a:latin typeface="+mj-lt"/>
                    <a:ea typeface="+mj-ea"/>
                    <a:cs typeface="+mj-cs"/>
                  </a:rPr>
                  <a:t>система</a:t>
                </a:r>
              </a:p>
              <a:p>
                <a:pPr>
                  <a:lnSpc>
                    <a:spcPct val="80000"/>
                  </a:lnSpc>
                  <a:spcBef>
                    <a:spcPts val="400"/>
                  </a:spcBef>
                </a:pPr>
                <a:endParaRPr lang="ru-RU" sz="1000" b="1" dirty="0">
                  <a:solidFill>
                    <a:schemeClr val="accent6">
                      <a:lumMod val="50000"/>
                    </a:schemeClr>
                  </a:solidFill>
                  <a:latin typeface="+mj-lt"/>
                  <a:ea typeface="+mj-ea"/>
                  <a:cs typeface="+mj-cs"/>
                </a:endParaRPr>
              </a:p>
              <a:p>
                <a:pPr>
                  <a:lnSpc>
                    <a:spcPct val="80000"/>
                  </a:lnSpc>
                  <a:spcBef>
                    <a:spcPts val="400"/>
                  </a:spcBef>
                </a:pPr>
                <a:r>
                  <a:rPr lang="ru-RU" sz="2400" b="1" dirty="0">
                    <a:solidFill>
                      <a:schemeClr val="accent6">
                        <a:lumMod val="50000"/>
                      </a:schemeClr>
                    </a:solidFill>
                    <a:latin typeface="+mj-lt"/>
                    <a:ea typeface="+mj-ea"/>
                    <a:cs typeface="+mj-cs"/>
                  </a:rPr>
                  <a:t>Предметно-</a:t>
                </a:r>
              </a:p>
              <a:p>
                <a:pPr>
                  <a:lnSpc>
                    <a:spcPct val="80000"/>
                  </a:lnSpc>
                  <a:spcBef>
                    <a:spcPts val="400"/>
                  </a:spcBef>
                </a:pPr>
                <a:r>
                  <a:rPr lang="ru-RU" sz="2400" b="1" dirty="0">
                    <a:solidFill>
                      <a:schemeClr val="accent6">
                        <a:lumMod val="50000"/>
                      </a:schemeClr>
                    </a:solidFill>
                    <a:latin typeface="+mj-lt"/>
                    <a:ea typeface="+mj-ea"/>
                    <a:cs typeface="+mj-cs"/>
                  </a:rPr>
                  <a:t>дисциплинарный</a:t>
                </a:r>
              </a:p>
              <a:p>
                <a:pPr>
                  <a:lnSpc>
                    <a:spcPct val="80000"/>
                  </a:lnSpc>
                  <a:spcBef>
                    <a:spcPts val="400"/>
                  </a:spcBef>
                </a:pPr>
                <a:r>
                  <a:rPr lang="ru-RU" sz="2400" b="1" dirty="0">
                    <a:solidFill>
                      <a:schemeClr val="accent6">
                        <a:lumMod val="50000"/>
                      </a:schemeClr>
                    </a:solidFill>
                    <a:latin typeface="+mj-lt"/>
                    <a:ea typeface="+mj-ea"/>
                    <a:cs typeface="+mj-cs"/>
                  </a:rPr>
                  <a:t>подход</a:t>
                </a:r>
              </a:p>
              <a:p>
                <a:pPr>
                  <a:lnSpc>
                    <a:spcPct val="80000"/>
                  </a:lnSpc>
                  <a:spcBef>
                    <a:spcPts val="400"/>
                  </a:spcBef>
                </a:pPr>
                <a:endParaRPr lang="ru-RU" sz="1000" b="1" dirty="0">
                  <a:solidFill>
                    <a:schemeClr val="accent6">
                      <a:lumMod val="50000"/>
                    </a:schemeClr>
                  </a:solidFill>
                  <a:latin typeface="+mj-lt"/>
                  <a:ea typeface="+mj-ea"/>
                  <a:cs typeface="+mj-cs"/>
                </a:endParaRPr>
              </a:p>
              <a:p>
                <a:pPr>
                  <a:lnSpc>
                    <a:spcPct val="80000"/>
                  </a:lnSpc>
                  <a:spcBef>
                    <a:spcPts val="400"/>
                  </a:spcBef>
                </a:pPr>
                <a:r>
                  <a:rPr lang="ru-RU" sz="2400" b="1" dirty="0">
                    <a:solidFill>
                      <a:schemeClr val="accent6">
                        <a:lumMod val="50000"/>
                      </a:schemeClr>
                    </a:solidFill>
                    <a:latin typeface="+mj-lt"/>
                    <a:ea typeface="+mj-ea"/>
                    <a:cs typeface="+mj-cs"/>
                  </a:rPr>
                  <a:t>Репродуктивное</a:t>
                </a:r>
              </a:p>
              <a:p>
                <a:pPr>
                  <a:lnSpc>
                    <a:spcPct val="80000"/>
                  </a:lnSpc>
                  <a:spcBef>
                    <a:spcPts val="400"/>
                  </a:spcBef>
                </a:pPr>
                <a:r>
                  <a:rPr lang="ru-RU" sz="2400" b="1" dirty="0">
                    <a:solidFill>
                      <a:schemeClr val="accent6">
                        <a:lumMod val="50000"/>
                      </a:schemeClr>
                    </a:solidFill>
                    <a:latin typeface="+mj-lt"/>
                    <a:ea typeface="+mj-ea"/>
                    <a:cs typeface="+mj-cs"/>
                  </a:rPr>
                  <a:t>обучение</a:t>
                </a:r>
              </a:p>
              <a:p>
                <a:pPr>
                  <a:lnSpc>
                    <a:spcPct val="80000"/>
                  </a:lnSpc>
                  <a:spcBef>
                    <a:spcPts val="400"/>
                  </a:spcBef>
                </a:pPr>
                <a:endParaRPr lang="ru-RU" sz="1000" b="1" dirty="0">
                  <a:solidFill>
                    <a:schemeClr val="accent6">
                      <a:lumMod val="50000"/>
                    </a:schemeClr>
                  </a:solidFill>
                  <a:latin typeface="+mj-lt"/>
                  <a:ea typeface="+mj-ea"/>
                  <a:cs typeface="+mj-cs"/>
                </a:endParaRPr>
              </a:p>
              <a:p>
                <a:pPr>
                  <a:lnSpc>
                    <a:spcPct val="80000"/>
                  </a:lnSpc>
                  <a:spcBef>
                    <a:spcPts val="400"/>
                  </a:spcBef>
                </a:pPr>
                <a:r>
                  <a:rPr lang="ru-RU" sz="2400" b="1" dirty="0">
                    <a:solidFill>
                      <a:schemeClr val="accent6">
                        <a:lumMod val="50000"/>
                      </a:schemeClr>
                    </a:solidFill>
                    <a:latin typeface="+mj-lt"/>
                    <a:ea typeface="+mj-ea"/>
                    <a:cs typeface="+mj-cs"/>
                  </a:rPr>
                  <a:t>«Знаниевая»</a:t>
                </a:r>
              </a:p>
              <a:p>
                <a:pPr>
                  <a:lnSpc>
                    <a:spcPct val="80000"/>
                  </a:lnSpc>
                  <a:spcBef>
                    <a:spcPts val="400"/>
                  </a:spcBef>
                </a:pPr>
                <a:r>
                  <a:rPr lang="ru-RU" sz="2400" b="1" dirty="0">
                    <a:solidFill>
                      <a:schemeClr val="accent6">
                        <a:lumMod val="50000"/>
                      </a:schemeClr>
                    </a:solidFill>
                    <a:latin typeface="+mj-lt"/>
                    <a:ea typeface="+mj-ea"/>
                    <a:cs typeface="+mj-cs"/>
                  </a:rPr>
                  <a:t>парадигма</a:t>
                </a:r>
              </a:p>
              <a:p>
                <a:pPr>
                  <a:lnSpc>
                    <a:spcPct val="80000"/>
                  </a:lnSpc>
                  <a:spcBef>
                    <a:spcPts val="400"/>
                  </a:spcBef>
                </a:pPr>
                <a:endParaRPr lang="ru-RU" sz="1000" b="1" dirty="0">
                  <a:solidFill>
                    <a:schemeClr val="accent6">
                      <a:lumMod val="50000"/>
                    </a:schemeClr>
                  </a:solidFill>
                  <a:latin typeface="+mj-lt"/>
                  <a:ea typeface="+mj-ea"/>
                  <a:cs typeface="+mj-cs"/>
                </a:endParaRPr>
              </a:p>
              <a:p>
                <a:pPr>
                  <a:lnSpc>
                    <a:spcPct val="80000"/>
                  </a:lnSpc>
                  <a:spcBef>
                    <a:spcPts val="400"/>
                  </a:spcBef>
                </a:pPr>
                <a:r>
                  <a:rPr lang="ru-RU" sz="2400" b="1" dirty="0">
                    <a:solidFill>
                      <a:schemeClr val="accent6">
                        <a:lumMod val="50000"/>
                      </a:schemeClr>
                    </a:solidFill>
                    <a:latin typeface="+mj-lt"/>
                    <a:ea typeface="+mj-ea"/>
                    <a:cs typeface="+mj-cs"/>
                  </a:rPr>
                  <a:t>Кабинетная среда</a:t>
                </a:r>
              </a:p>
            </p:txBody>
          </p:sp>
          <p:sp>
            <p:nvSpPr>
              <p:cNvPr id="11" name="Выгнутая влево стрелка 10"/>
              <p:cNvSpPr/>
              <p:nvPr/>
            </p:nvSpPr>
            <p:spPr>
              <a:xfrm flipV="1">
                <a:off x="3276071" y="4059809"/>
                <a:ext cx="2736303" cy="1877751"/>
              </a:xfrm>
              <a:prstGeom prst="curvedRightArrow">
                <a:avLst/>
              </a:prstGeom>
              <a:solidFill>
                <a:srgbClr val="B66456"/>
              </a:solidFill>
              <a:ln>
                <a:solidFill>
                  <a:srgbClr val="8A384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5" name="Рисунок 4" descr="Вовка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94314" y="1149295"/>
              <a:ext cx="1979712" cy="3222151"/>
            </a:xfrm>
            <a:prstGeom prst="rect">
              <a:avLst/>
            </a:prstGeom>
          </p:spPr>
        </p:pic>
      </p:grpSp>
      <p:sp>
        <p:nvSpPr>
          <p:cNvPr id="12" name="Заголовок 2"/>
          <p:cNvSpPr txBox="1">
            <a:spLocks/>
          </p:cNvSpPr>
          <p:nvPr/>
        </p:nvSpPr>
        <p:spPr>
          <a:xfrm>
            <a:off x="179512" y="5454352"/>
            <a:ext cx="8964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sng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07894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97768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Решения: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7859216" cy="5328592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00FF"/>
                </a:solidFill>
              </a:rPr>
              <a:t>Продолжительность и непрерывность: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2060"/>
                </a:solidFill>
              </a:rPr>
              <a:t>длительные программы сопровождения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2060"/>
                </a:solidFill>
              </a:rPr>
              <a:t>«ранняя профориентация»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00FF"/>
                </a:solidFill>
              </a:rPr>
              <a:t>Многоуровневое социальное партнёрство: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2060"/>
                </a:solidFill>
              </a:rPr>
              <a:t>государственно-частное партнерство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2060"/>
                </a:solidFill>
              </a:rPr>
              <a:t>межведомственное взаимодействие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2060"/>
                </a:solidFill>
              </a:rPr>
              <a:t>сетевое и межуровневое сотрудничество образовательных организаций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2060"/>
                </a:solidFill>
              </a:rPr>
              <a:t>«семья, школа и работодатель»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00FF"/>
                </a:solidFill>
              </a:rPr>
              <a:t>Практикоориентированность: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2060"/>
                </a:solidFill>
              </a:rPr>
              <a:t>ведущая роль профессиональных проб и </a:t>
            </a:r>
            <a:r>
              <a:rPr lang="ru-RU" b="1" dirty="0" err="1">
                <a:solidFill>
                  <a:srgbClr val="002060"/>
                </a:solidFill>
              </a:rPr>
              <a:t>нетворкинга</a:t>
            </a:r>
            <a:endParaRPr lang="ru-RU" b="1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2060"/>
                </a:solidFill>
              </a:rPr>
              <a:t>вспомогательная роль консультирования и диагностики</a:t>
            </a:r>
          </a:p>
          <a:p>
            <a:pPr lvl="1">
              <a:buFont typeface="Arial" panose="020B0604020202020204" pitchFamily="34" charset="0"/>
              <a:buChar char="•"/>
            </a:pPr>
            <a:endParaRPr lang="ru-RU" b="1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ru-RU" b="1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ru-RU" b="1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ru-RU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25027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5">
      <a:dk1>
        <a:sysClr val="windowText" lastClr="000000"/>
      </a:dk1>
      <a:lt1>
        <a:srgbClr val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1550</TotalTime>
  <Words>444</Words>
  <Application>Microsoft Office PowerPoint</Application>
  <PresentationFormat>Экран (4:3)</PresentationFormat>
  <Paragraphs>177</Paragraphs>
  <Slides>17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Webdings</vt:lpstr>
      <vt:lpstr>Wingdings</vt:lpstr>
      <vt:lpstr>Тема Office</vt:lpstr>
      <vt:lpstr> Ноябрьск,  20 апреля 2017 г. </vt:lpstr>
      <vt:lpstr>Презентация PowerPoint</vt:lpstr>
      <vt:lpstr>Ожидаемые результаты сопровождения профессионального самоопределения</vt:lpstr>
      <vt:lpstr>Проблема: Борьба интересов и «растаскивание» профориентации</vt:lpstr>
      <vt:lpstr>Презентация PowerPoint</vt:lpstr>
      <vt:lpstr>Презентация PowerPoint</vt:lpstr>
      <vt:lpstr>Презентация PowerPoint</vt:lpstr>
      <vt:lpstr>Проблема: место школы в системе профориентации</vt:lpstr>
      <vt:lpstr>Решения:</vt:lpstr>
      <vt:lpstr>«Ранняя профориентация»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География региональных экспериментальных площадок ФИРО</vt:lpstr>
      <vt:lpstr>Игорь Станиславович Сергеев ведущий научный сотрудник ФГАУ «ФИРО»  rigen@rambler.ru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Организационно-педагогическое сопровождение профессионального самоопределения детей и молодежи  в муниципальных образованиях:  модели партнерства, механизмы взаимодействия   Научно-практическая конференция</dc:title>
  <dc:creator>Игорь</dc:creator>
  <cp:lastModifiedBy>Игорь Сергеев</cp:lastModifiedBy>
  <cp:revision>100</cp:revision>
  <dcterms:modified xsi:type="dcterms:W3CDTF">2017-04-18T07:15:09Z</dcterms:modified>
</cp:coreProperties>
</file>