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3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259" r:id="rId2"/>
    <p:sldId id="292" r:id="rId3"/>
    <p:sldId id="329" r:id="rId4"/>
    <p:sldId id="316" r:id="rId5"/>
    <p:sldId id="318" r:id="rId6"/>
    <p:sldId id="320" r:id="rId7"/>
    <p:sldId id="322" r:id="rId8"/>
    <p:sldId id="324" r:id="rId9"/>
    <p:sldId id="326" r:id="rId10"/>
    <p:sldId id="332" r:id="rId11"/>
    <p:sldId id="333" r:id="rId12"/>
    <p:sldId id="334" r:id="rId13"/>
    <p:sldId id="331" r:id="rId14"/>
    <p:sldId id="330" r:id="rId15"/>
    <p:sldId id="307" r:id="rId16"/>
    <p:sldId id="280" r:id="rId17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6209"/>
    <a:srgbClr val="2E70C0"/>
    <a:srgbClr val="5E95D8"/>
    <a:srgbClr val="93B8E5"/>
    <a:srgbClr val="E9D1B9"/>
    <a:srgbClr val="FCF9F6"/>
    <a:srgbClr val="F6ECE2"/>
    <a:srgbClr val="EFD0BB"/>
    <a:srgbClr val="F3E7FF"/>
    <a:srgbClr val="E8F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4660"/>
  </p:normalViewPr>
  <p:slideViewPr>
    <p:cSldViewPr>
      <p:cViewPr varScale="1">
        <p:scale>
          <a:sx n="87" d="100"/>
          <a:sy n="8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Потребности в кадрах (кол-во чел.)</c:v>
                </c:pt>
              </c:strCache>
            </c:strRef>
          </c:tx>
          <c:dPt>
            <c:idx val="4"/>
            <c:bubble3D val="0"/>
            <c:explosion val="7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ООО «Газпром добыча Ноябрьск»</c:v>
                </c:pt>
                <c:pt idx="1">
                  <c:v>АО «Газпромнефть-Ноябрьскнефтегаз»</c:v>
                </c:pt>
                <c:pt idx="2">
                  <c:v>Учреждения здравоохранения</c:v>
                </c:pt>
                <c:pt idx="3">
                  <c:v>Предприятия строительной сферы и ЖКХ</c:v>
                </c:pt>
                <c:pt idx="4">
                  <c:v>Предприятия туризма и сервиса</c:v>
                </c:pt>
                <c:pt idx="5">
                  <c:v>Дошкольные и школьные организации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207</c:v>
                </c:pt>
                <c:pt idx="1">
                  <c:v>308</c:v>
                </c:pt>
                <c:pt idx="2">
                  <c:v>136</c:v>
                </c:pt>
                <c:pt idx="3">
                  <c:v>176</c:v>
                </c:pt>
                <c:pt idx="4">
                  <c:v>312</c:v>
                </c:pt>
                <c:pt idx="5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343248902547309"/>
          <c:y val="1.2318208283626722E-2"/>
          <c:w val="0.37715860023954478"/>
          <c:h val="0.96029318463013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74AA526-3447-4757-9E75-0034021E6EEE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74174BB-4EE4-44B4-BAD3-1DCDBEA9D988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FB9CAA0-927F-4144-A284-6787DC545A7B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03AF72D-2DC0-4D4C-B40E-8819CEC2CCEA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0B39E4C-AB86-48C4-9374-8FC2121D2088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12DAEC2-8174-48F4-9A3B-1C98A06FF466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1A93402-AAED-4FD0-A1A2-22601C79DC34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82D454E-2A23-4C03-BE01-7BB53077824E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57B26A6-C815-49F7-BE1D-EB7BAA4E96AE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16063-00F1-4D57-849D-A1F09691675F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D4D888E-0969-4D62-BCA6-83A4AB5818A3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E79D623-A33C-4616-AD20-2062D3938769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EBC3EC8-1DFE-41C4-96B6-671EDF5E02F1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5E88EF5-A042-4378-8F19-CAE3E067DEEC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BFCC072-E33D-4236-BB1E-4E82C9F7C215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79C4FD6-2250-4C92-9A09-75DE6E028F6A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CF2CF7B-D727-461D-8A0B-897651CF6F5E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56D5B4E-198A-434D-8627-8C8BF7BE0B66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AD72205-D528-4F97-B00C-FF34440C8401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B1476BC-9E08-4099-BEAB-61F6EB7FAE6A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CAF9442-3A8A-4870-8FFD-5736558D012A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9FDF9BC-AB45-41A9-A803-9E74CA17D19F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BE246F1-0CC4-4C91-B15C-E2499AF6A4BE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2CF971A-35BE-46E3-BE6B-46915AE236F2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97658-7B9E-4471-8CA0-D743DF2609D0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BFD444-C804-47C0-873C-E5F40B897C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30779-7ADA-498B-934B-976DB4186C55}" type="pres">
      <dgm:prSet presAssocID="{7EBFD444-C804-47C0-873C-E5F40B897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75468-E095-4C93-B720-2001C7971A04}" type="presOf" srcId="{7EBFD444-C804-47C0-873C-E5F40B897CE5}" destId="{22930779-7ADA-498B-934B-976DB418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8F52A-7389-4D4A-B088-AB1480B63CCA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D6EE8-B86B-4F15-88CB-AB0151B5F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22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436E6-7251-479A-9374-71EC4DFCAF5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58EB1-EF52-4588-AA6D-9B9D072AD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8EB1-EF52-4588-AA6D-9B9D072AD8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94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8EB1-EF52-4588-AA6D-9B9D072AD88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94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8EB1-EF52-4588-AA6D-9B9D072AD88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94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8EB1-EF52-4588-AA6D-9B9D072AD88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94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8EB1-EF52-4588-AA6D-9B9D072AD88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94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8EB1-EF52-4588-AA6D-9B9D072AD88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9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8EB1-EF52-4588-AA6D-9B9D072AD8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9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8EB1-EF52-4588-AA6D-9B9D072AD8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94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8EB1-EF52-4588-AA6D-9B9D072AD8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94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8EB1-EF52-4588-AA6D-9B9D072AD8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9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8EB1-EF52-4588-AA6D-9B9D072AD8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94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8EB1-EF52-4588-AA6D-9B9D072AD8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94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8EB1-EF52-4588-AA6D-9B9D072AD8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94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8EB1-EF52-4588-AA6D-9B9D072AD88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9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13" Type="http://schemas.openxmlformats.org/officeDocument/2006/relationships/image" Target="../media/image15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13" Type="http://schemas.openxmlformats.org/officeDocument/2006/relationships/image" Target="../media/image16.jpe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6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7.jpe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6.jpeg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1.gi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8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13.jpeg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7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7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chart" Target="../charts/chart1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407698" y="5812521"/>
            <a:ext cx="56886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Яровенко Виталий Анатольевич, </a:t>
            </a:r>
            <a:r>
              <a:rPr lang="ru-RU" sz="15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15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endParaRPr lang="ru-RU" sz="15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5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иректор ГБПОУ ЯНАО «Ноябрьский колледж </a:t>
            </a:r>
          </a:p>
          <a:p>
            <a:r>
              <a:rPr lang="ru-RU" sz="15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и информационных технологий»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64653" y="6310400"/>
            <a:ext cx="177151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3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Ноябрьск, 2017 год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1647959"/>
            <a:ext cx="508261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Локализация подготовки кадров в Ноябрьском колледже: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ориентация на инновационные проекты и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социально-экономического развития города и региона</a:t>
            </a:r>
            <a:endParaRPr lang="ru-RU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764704"/>
            <a:ext cx="87849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75855" y="169894"/>
            <a:ext cx="5660309" cy="11207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ГБПОУ </a:t>
            </a:r>
            <a:r>
              <a:rPr lang="ru-RU" sz="1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ЯНАО «Ноябрьский </a:t>
            </a:r>
            <a:r>
              <a:rPr lang="ru-R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 профессиональных и </a:t>
            </a:r>
            <a:r>
              <a:rPr lang="ru-RU" sz="1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информационных технологий</a:t>
            </a:r>
            <a:r>
              <a:rPr lang="ru-R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C:\Documents and Settings\zamit\Мои документы\Документы 2011-2015\WorldSkills\Готовые материалы\Спонсоры\logo_colle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652"/>
            <a:ext cx="2304256" cy="10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Матрица_Успеха_2016\Реклама\Фото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147814" cy="314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Новый_сайт_колледжа\Фото\logo_Bl2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/>
          <a:stretch/>
        </p:blipFill>
        <p:spPr bwMode="auto">
          <a:xfrm>
            <a:off x="107504" y="169894"/>
            <a:ext cx="3168352" cy="12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8584" y="1296109"/>
            <a:ext cx="8837912" cy="515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404664"/>
            <a:ext cx="8676457" cy="7170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Сводные данные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в квалифицированных рабочих и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служащих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реализации инвестиционных проектов и программ развития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00010947"/>
              </p:ext>
            </p:extLst>
          </p:nvPr>
        </p:nvGraphicFramePr>
        <p:xfrm>
          <a:off x="4993064" y="1413357"/>
          <a:ext cx="392392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909" y="6577607"/>
            <a:ext cx="1320755" cy="30777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6577607"/>
            <a:ext cx="7380313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локализации подготовки кадров в Ноябрьском колледже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459142530"/>
              </p:ext>
            </p:extLst>
          </p:nvPr>
        </p:nvGraphicFramePr>
        <p:xfrm>
          <a:off x="226909" y="1397004"/>
          <a:ext cx="448910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46564"/>
              </p:ext>
            </p:extLst>
          </p:nvPr>
        </p:nvGraphicFramePr>
        <p:xfrm>
          <a:off x="251519" y="1157523"/>
          <a:ext cx="8676458" cy="503303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84576"/>
                <a:gridCol w="360040"/>
                <a:gridCol w="432048"/>
                <a:gridCol w="360040"/>
                <a:gridCol w="504056"/>
                <a:gridCol w="360040"/>
                <a:gridCol w="360040"/>
                <a:gridCol w="419309"/>
                <a:gridCol w="696309"/>
              </a:tblGrid>
              <a:tr h="1538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востребованных и перспективных программ </a:t>
                      </a:r>
                      <a:r>
                        <a:rPr lang="ru-RU" sz="1200" dirty="0" smtClean="0">
                          <a:effectLst/>
                        </a:rPr>
                        <a:t>подготовки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Социальные партнеры колледжа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Кол-во </a:t>
                      </a:r>
                      <a:r>
                        <a:rPr lang="ru-RU" sz="1000" dirty="0" smtClean="0">
                          <a:effectLst/>
                        </a:rPr>
                        <a:t>выпуск-</a:t>
                      </a:r>
                      <a:r>
                        <a:rPr lang="ru-RU" sz="1000" dirty="0" err="1" smtClean="0">
                          <a:effectLst/>
                        </a:rPr>
                        <a:t>ников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2017- 2020 </a:t>
                      </a:r>
                      <a:r>
                        <a:rPr lang="ru-RU" sz="1000" dirty="0" err="1">
                          <a:effectLst/>
                        </a:rPr>
                        <a:t>г.г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165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ООО «Газпром добыча Ноябрьск»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АО «</a:t>
                      </a:r>
                      <a:r>
                        <a:rPr lang="ru-RU" sz="800" dirty="0" err="1">
                          <a:effectLst/>
                        </a:rPr>
                        <a:t>Газпромнефть</a:t>
                      </a:r>
                      <a:r>
                        <a:rPr lang="ru-RU" sz="800" dirty="0">
                          <a:effectLst/>
                        </a:rPr>
                        <a:t>-Ноябрьскнефтегаз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Учреждения здравоохранения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Предприятия строительной сферы и ЖКХ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Предприятия туризма и сервиса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Образовательные организации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Всего: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38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Сварщик (ручной и частично механизированной сварки (наплавки)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94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Повар-кондитер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94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Электромонтер по ремонту и обслуживанию электрооборудования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44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Автомеханик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Мастер отделочных и строительных работ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44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Машинист дорожных и строительных машин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Мастер сухого строительства **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44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Пекарь **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Официант, бармен **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Парикмахер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Портной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Мастер жилищно-коммунального хозяйства **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Мастер общестроительных работ **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67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Художник по костюму **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Кровельщик **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8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Мастер по обработке цифровой информации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Фотограф **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Монтажник санитарно-технических, вентиляционных систем и </a:t>
                      </a:r>
                      <a:r>
                        <a:rPr lang="ru-RU" sz="1000" dirty="0" smtClean="0">
                          <a:effectLst/>
                        </a:rPr>
                        <a:t>оборудования**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Мастер столярно-плотничных и паркетных работ **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593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Всего: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909" y="6316848"/>
            <a:ext cx="7488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Новые программы, ** Планируемые программы для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лицензирования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8584" y="1296109"/>
            <a:ext cx="8837912" cy="515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404664"/>
            <a:ext cx="8676457" cy="7170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Сводные данные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в квалифицированных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реализации инвестиционных проектов и программ развития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96566585"/>
              </p:ext>
            </p:extLst>
          </p:nvPr>
        </p:nvGraphicFramePr>
        <p:xfrm>
          <a:off x="4993064" y="1413357"/>
          <a:ext cx="392392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909" y="6577607"/>
            <a:ext cx="1320755" cy="30777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6577607"/>
            <a:ext cx="7380313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локализации подготовки кадров в Ноябрьском колледже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08239029"/>
              </p:ext>
            </p:extLst>
          </p:nvPr>
        </p:nvGraphicFramePr>
        <p:xfrm>
          <a:off x="226909" y="1397004"/>
          <a:ext cx="448910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406223"/>
              </p:ext>
            </p:extLst>
          </p:nvPr>
        </p:nvGraphicFramePr>
        <p:xfrm>
          <a:off x="240085" y="1158621"/>
          <a:ext cx="8676458" cy="504030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84576"/>
                <a:gridCol w="360040"/>
                <a:gridCol w="432048"/>
                <a:gridCol w="360040"/>
                <a:gridCol w="504056"/>
                <a:gridCol w="360040"/>
                <a:gridCol w="360040"/>
                <a:gridCol w="419309"/>
                <a:gridCol w="696309"/>
              </a:tblGrid>
              <a:tr h="1538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востребованных и перспективных программ </a:t>
                      </a:r>
                      <a:r>
                        <a:rPr lang="ru-RU" sz="1200" dirty="0" smtClean="0">
                          <a:effectLst/>
                        </a:rPr>
                        <a:t>подготовки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Социальные партнеры колледжа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Кол-во </a:t>
                      </a:r>
                      <a:r>
                        <a:rPr lang="ru-RU" sz="1000" dirty="0" smtClean="0">
                          <a:effectLst/>
                        </a:rPr>
                        <a:t>выпуск-</a:t>
                      </a:r>
                      <a:r>
                        <a:rPr lang="ru-RU" sz="1000" dirty="0" err="1" smtClean="0">
                          <a:effectLst/>
                        </a:rPr>
                        <a:t>ников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2017- 2020 </a:t>
                      </a:r>
                      <a:r>
                        <a:rPr lang="ru-RU" sz="1000" dirty="0" err="1">
                          <a:effectLst/>
                        </a:rPr>
                        <a:t>г.г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165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ООО «Газпром добыча Ноябрьск»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АО «</a:t>
                      </a:r>
                      <a:r>
                        <a:rPr lang="ru-RU" sz="800" dirty="0" err="1">
                          <a:effectLst/>
                        </a:rPr>
                        <a:t>Газпромнефть</a:t>
                      </a:r>
                      <a:r>
                        <a:rPr lang="ru-RU" sz="800" dirty="0">
                          <a:effectLst/>
                        </a:rPr>
                        <a:t>-Ноябрьскнефтегаз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Учреждения здравоохранения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Предприятия строительной сферы и ЖКХ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Предприятия туризма и сервиса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Образовательные организации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Всего: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38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Разработка и эксплуатация нефтяных и газовых месторождений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Arial"/>
                        </a:rPr>
                        <a:t>Бурение нефтяных и газовых скважин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Сестринское дело 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Сварочное производство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Монтаж и техническая эксплуатация промышленного оборудования (по отраслям) *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Техническая эксплуатация и обслуживание электрического и электромеханического оборудования (по отраслям)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Дошкольное образование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Организация обслуживания в общественном питании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Программирование в компьютерных системах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Техническое обслуживание и ремонт автомобильного транспорта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Гостиничный сервис </a:t>
                      </a: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Автоматизация технологических процессов и производств (по отраслям) 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Строительство и эксплуатация зданий и сооружений 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Информационная безопасность телекоммуникационных систем**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Туризм 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Преподавание в начальных классах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Технология продукции общественного питания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Лечебное дело 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Акушерское дело 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6337066"/>
            <a:ext cx="7488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Новые программы, ** Планируемые программы для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лицензирования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8584" y="1296109"/>
            <a:ext cx="8837912" cy="515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404664"/>
            <a:ext cx="8676457" cy="7170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Сводные данные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в квалифицированных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реализации инвестиционных проектов и программ развития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33792422"/>
              </p:ext>
            </p:extLst>
          </p:nvPr>
        </p:nvGraphicFramePr>
        <p:xfrm>
          <a:off x="4993064" y="1413357"/>
          <a:ext cx="392392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909" y="6577607"/>
            <a:ext cx="1320755" cy="30777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6577607"/>
            <a:ext cx="7380313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локализации подготовки кадров в Ноябрьском колледже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86490587"/>
              </p:ext>
            </p:extLst>
          </p:nvPr>
        </p:nvGraphicFramePr>
        <p:xfrm>
          <a:off x="226909" y="1397004"/>
          <a:ext cx="448910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99260"/>
              </p:ext>
            </p:extLst>
          </p:nvPr>
        </p:nvGraphicFramePr>
        <p:xfrm>
          <a:off x="240085" y="1158621"/>
          <a:ext cx="8676458" cy="501057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84576"/>
                <a:gridCol w="360040"/>
                <a:gridCol w="432048"/>
                <a:gridCol w="360040"/>
                <a:gridCol w="504056"/>
                <a:gridCol w="360040"/>
                <a:gridCol w="360040"/>
                <a:gridCol w="419309"/>
                <a:gridCol w="696309"/>
              </a:tblGrid>
              <a:tr h="1538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востребованных и перспективных программ </a:t>
                      </a:r>
                      <a:r>
                        <a:rPr lang="ru-RU" sz="1200" dirty="0" smtClean="0">
                          <a:effectLst/>
                        </a:rPr>
                        <a:t>подготовки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Социальные партнеры колледжа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Кол-во </a:t>
                      </a:r>
                      <a:r>
                        <a:rPr lang="ru-RU" sz="1000" dirty="0" smtClean="0">
                          <a:effectLst/>
                        </a:rPr>
                        <a:t>выпуск-</a:t>
                      </a:r>
                      <a:r>
                        <a:rPr lang="ru-RU" sz="1000" dirty="0" err="1" smtClean="0">
                          <a:effectLst/>
                        </a:rPr>
                        <a:t>ников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2017- 2020 </a:t>
                      </a:r>
                      <a:r>
                        <a:rPr lang="ru-RU" sz="1000" dirty="0" err="1">
                          <a:effectLst/>
                        </a:rPr>
                        <a:t>г.г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165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ООО «Газпром добыча Ноябрьск»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АО «</a:t>
                      </a:r>
                      <a:r>
                        <a:rPr lang="ru-RU" sz="800" dirty="0" err="1">
                          <a:effectLst/>
                        </a:rPr>
                        <a:t>Газпромнефть</a:t>
                      </a:r>
                      <a:r>
                        <a:rPr lang="ru-RU" sz="800" dirty="0">
                          <a:effectLst/>
                        </a:rPr>
                        <a:t>-Ноябрьскнефтегаз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Учреждения здравоохранения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Предприятия строительной сферы и ЖКХ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Предприятия туризма и сервиса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Образовательные организации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Всего: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41" marR="39241" marT="0" marB="0"/>
                </a:tc>
              </a:tr>
              <a:tr h="138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Разработка веб и мультимедийных приложений 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Экономика и бухгалтерский учет (по отраслям)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Монтаж и эксплуатация внутренних сантехнических устройств, кондиционирования воздуха и вентиляции 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Монтаж и эксплуатация внутренних сантехнических устройств, кондиционирования воздуха и вентиляции 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Прикладная эстетика 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Стилистика и искусство визажа 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Теплоснабжение и теплотехническое оборудование 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Реклама 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Дизайн (по отраслям) 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Педиатрия 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Конструирование, моделирование и технология швейных изделий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Коммерция (по отраслям)*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Медицинский массаж </a:t>
                      </a: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(для обучения лиц с ограниченными возможностями здоровья по зрению)</a:t>
                      </a: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Техника и искусство фотографии 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Издательское дело 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Флористика 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9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6207115"/>
            <a:ext cx="7488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Новые программы, ** Планируемые программы для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лицензирования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1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8584" y="1296109"/>
            <a:ext cx="8837912" cy="515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404664"/>
            <a:ext cx="8676457" cy="7170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и риски в реализации проекта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81650260"/>
              </p:ext>
            </p:extLst>
          </p:nvPr>
        </p:nvGraphicFramePr>
        <p:xfrm>
          <a:off x="4993064" y="1413357"/>
          <a:ext cx="392392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909" y="6577607"/>
            <a:ext cx="1320755" cy="30777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6577607"/>
            <a:ext cx="7380313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локализации подготовки кадров в Ноябрьском колледже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204752380"/>
              </p:ext>
            </p:extLst>
          </p:nvPr>
        </p:nvGraphicFramePr>
        <p:xfrm>
          <a:off x="226909" y="1397004"/>
          <a:ext cx="448910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018912"/>
              </p:ext>
            </p:extLst>
          </p:nvPr>
        </p:nvGraphicFramePr>
        <p:xfrm>
          <a:off x="251520" y="1362306"/>
          <a:ext cx="8676457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6457"/>
              </a:tblGrid>
              <a:tr h="14401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проблемы: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9246">
                <a:tc>
                  <a:txBody>
                    <a:bodyPr/>
                    <a:lstStyle/>
                    <a:p>
                      <a:pPr lvl="0" algn="l"/>
                      <a:r>
                        <a:rPr lang="ru-RU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Высокая погрешность исходных данных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 прогнозу потребности в кадрах.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1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Несформированность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региональной кадровой политики.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121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инновационных проектах не разрабатывается прогноз кадровой потребности предприятия в долгосрочной перспективе.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1476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Воздействие сложившихся тенденций развития рынка образовательных услуг: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зависимость от спроса родителей абитуриента;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единых подходов в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профориентационной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работе;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низкая популярность рабочих специальностей;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чрезмерная популяризация высшего образования;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расширение объема платных услуг;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системного анализа трудоустройства учащихся;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отставание от изменений, происходящих на рынке труда;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взаимодействия с отраслями экономики.</a:t>
                      </a:r>
                      <a:endParaRPr lang="ru-RU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5157192"/>
            <a:ext cx="68042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Решения: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Регионального стандарта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кадрового обеспечения промышленного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роста.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 для применения высшим должностным лицом субъекта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региональными органами исполнительной власти, отраслевыми, профессиональными организациями, партнерствами и работодателями в качестве руководства для реализации проектов по внедрению модели кадрового обеспечения промышленного роста в регионе.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lenoblinvest.ru/images/logo_asi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4" y="5373216"/>
            <a:ext cx="1885259" cy="8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8584" y="1296109"/>
            <a:ext cx="8837912" cy="515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404664"/>
            <a:ext cx="8676457" cy="7170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развития социального партнерства по  реализации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подготовки рабочих и специалистов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05804549"/>
              </p:ext>
            </p:extLst>
          </p:nvPr>
        </p:nvGraphicFramePr>
        <p:xfrm>
          <a:off x="4993064" y="1413357"/>
          <a:ext cx="392392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909" y="6577607"/>
            <a:ext cx="1320755" cy="30777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6577607"/>
            <a:ext cx="7380313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локализации подготовки кадров в Ноябрьском колледже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647458750"/>
              </p:ext>
            </p:extLst>
          </p:nvPr>
        </p:nvGraphicFramePr>
        <p:xfrm>
          <a:off x="226909" y="1397004"/>
          <a:ext cx="448910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6908" y="1412776"/>
            <a:ext cx="8665571" cy="105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57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Первоочередные задачи реализации </a:t>
            </a:r>
            <a:r>
              <a:rPr lang="ru-RU" sz="157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подготовки рабочих и специалистов </a:t>
            </a:r>
            <a:endParaRPr lang="ru-RU" sz="157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57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5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запросов крупных работодателей города и региона, реализующих приоритетные государственные, корпоративные, региональные и муниципальные инвестиционные проекты или отдельные программы </a:t>
            </a:r>
            <a:r>
              <a:rPr lang="ru-RU" sz="157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lang="ru-RU" sz="157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5452"/>
              </p:ext>
            </p:extLst>
          </p:nvPr>
        </p:nvGraphicFramePr>
        <p:xfrm>
          <a:off x="251520" y="2636912"/>
          <a:ext cx="8676457" cy="153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6457"/>
              </a:tblGrid>
              <a:tr h="130622">
                <a:tc>
                  <a:txBody>
                    <a:bodyPr/>
                    <a:lstStyle/>
                    <a:p>
                      <a:endParaRPr lang="ru-RU" sz="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0862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документов для лицензирования новых программ подготовки рабочих и специалистов.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921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образовательных программ СПО в соответствии с запросами работодателей, профессиональными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стандартами и требованиями </a:t>
                      </a: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kills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nternational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H:\Матрица_Успеха_2016\Реклама\Фото\Fotolia_5338305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86" y="4221088"/>
            <a:ext cx="6811123" cy="234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3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8584" y="1296109"/>
            <a:ext cx="8837912" cy="515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26910" y="404664"/>
            <a:ext cx="8701068" cy="7170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развития социального партнерства по  реализации программ подготовки рабочих и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909" y="6577607"/>
            <a:ext cx="1320755" cy="30777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6577607"/>
            <a:ext cx="7380313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локализации подготовки кадров в Ноябрьском колледже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520" y="1396868"/>
            <a:ext cx="2585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Первоочередные задачи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подготовки: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 descr="H:\Создание вуза (готовый проект)\mezhdunarodnyj_den_astrolog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5" y="2204863"/>
            <a:ext cx="2504622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926769"/>
              </p:ext>
            </p:extLst>
          </p:nvPr>
        </p:nvGraphicFramePr>
        <p:xfrm>
          <a:off x="2627783" y="1396002"/>
          <a:ext cx="6300193" cy="4915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193"/>
              </a:tblGrid>
              <a:tr h="130622">
                <a:tc>
                  <a:txBody>
                    <a:bodyPr/>
                    <a:lstStyle/>
                    <a:p>
                      <a:endParaRPr lang="ru-RU" sz="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9970">
                <a:tc>
                  <a:txBody>
                    <a:bodyPr/>
                    <a:lstStyle/>
                    <a:p>
                      <a:pPr lvl="0"/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реализация новых моделей подготовки кадров на основе кооперации колледж – предприятие.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61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сетевых форм обучения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применением современных технологий электронного и дистанционного обучения.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3488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Подключение ресурсов частных инвесторов, собственников промышленных предприятий и корпораций к решению задач материального и технического оснащения.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0608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комплекса мероприятий по качественному  изменению  квалификации  педагогических работников.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3488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массового вовлечения студентов в соревновательное обучение по стандартам 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WorldSkills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создание условий для «выращивания» чемпионов.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0608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ормирование системы независимой оценки качества подготовки кадров.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3602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системы внутреннего мониторинга трудоустройства и карьерного роста выпускников колледжа.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34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концепции квотирования первого рабочего места на период прохождения студентами колледжа преддипломной практики с последующим трудоустройством на предприятии.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2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3723" y="2858909"/>
            <a:ext cx="5382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200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8584" y="1296109"/>
            <a:ext cx="8837912" cy="515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26910" y="404664"/>
            <a:ext cx="8701068" cy="7170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 реализации проекта</a:t>
            </a:r>
            <a:endParaRPr lang="ru-RU" sz="16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46057090"/>
              </p:ext>
            </p:extLst>
          </p:nvPr>
        </p:nvGraphicFramePr>
        <p:xfrm>
          <a:off x="4993064" y="1413357"/>
          <a:ext cx="392392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909" y="6577607"/>
            <a:ext cx="1320755" cy="30777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6577607"/>
            <a:ext cx="7380313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локализации подготовки кадров в Ноябрьском колледже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31393513"/>
              </p:ext>
            </p:extLst>
          </p:nvPr>
        </p:nvGraphicFramePr>
        <p:xfrm>
          <a:off x="226909" y="1397004"/>
          <a:ext cx="448910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909" y="1427292"/>
            <a:ext cx="8701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цели: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механизма прогнозирования потребности в подготовке кадров по перспективным и востребованным профессиям (специальностям) СПО с привязкой к инновационным проектам и программам социально-экономического развития города и региона, разработка комплекса мероприятий, обеспечивающих согласование спроса и предложения с задачами развития региональной экономики,  формирование условий для социального партнерства в долгосрочной перспективе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006" y="3169999"/>
            <a:ext cx="87010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проекта: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анализа текущего  состояния  системы  подготовки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кадров в колледже.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ключевых предприятий-партнеров реального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сектора экономики.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востребованных  и  перспективных  программ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прогноза потребности в кадровых ресурсах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долгосрочную перспективу.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Перечня  востребованных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перспективных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профессий.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ресурсного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обеспечения реализации востребованных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перспективных  программ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16046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8584" y="1296109"/>
            <a:ext cx="8837912" cy="515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26910" y="404664"/>
            <a:ext cx="8701068" cy="7170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совместной деятельности колледжа с предприятиями-партнерами</a:t>
            </a:r>
            <a:endParaRPr lang="ru-RU" sz="16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99572545"/>
              </p:ext>
            </p:extLst>
          </p:nvPr>
        </p:nvGraphicFramePr>
        <p:xfrm>
          <a:off x="4993064" y="1413357"/>
          <a:ext cx="392392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909" y="6577607"/>
            <a:ext cx="1320755" cy="30777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6577607"/>
            <a:ext cx="7380313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локализации подготовки кадров в Ноябрьском колледже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70252093"/>
              </p:ext>
            </p:extLst>
          </p:nvPr>
        </p:nvGraphicFramePr>
        <p:xfrm>
          <a:off x="226909" y="1397004"/>
          <a:ext cx="448910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1340768"/>
            <a:ext cx="745232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Восточная газовая программа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ООО «Газпром добыча Ноябрьск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/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Корпоративная Программа ОАО «Газпром-нефть» по реализации стратегии эффективного бурения, работы с базовым фондом добычи, повышению качества  и количества выполнения  геолого-технических мероприятий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Газпромнефть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-Ноябрьскнефтегаз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lvl="0"/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и стратегия развития здравоохранения Ямало-Ненецкого автономного округа на период до 2020 года. </a:t>
            </a:r>
            <a:endParaRPr lang="ru-RU" sz="14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Исполнители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 ЯНАО, региональные учреждения здравоохранения в г.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Ноябрьске</a:t>
            </a:r>
          </a:p>
          <a:p>
            <a:pPr lvl="0"/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строительства жилых и производственных объектов, ремонта и обслуживания ЖКХ в г</a:t>
            </a:r>
            <a:r>
              <a:rPr lang="ru-RU" sz="13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Ноябрьске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(адресная инвестиционная программа ЯНАО)</a:t>
            </a:r>
            <a:r>
              <a:rPr lang="ru-RU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3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Исполнители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строительства и жилищной политики ЯНАО, Администрация МО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г. Ноябрьск</a:t>
            </a:r>
          </a:p>
          <a:p>
            <a:pPr lvl="0"/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развития туризма в г</a:t>
            </a:r>
            <a:r>
              <a:rPr lang="ru-RU" sz="13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Ноябрьске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реализации региональной Концепции развития туризма в ЯНАО</a:t>
            </a:r>
            <a:r>
              <a:rPr lang="ru-RU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3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ru-RU" sz="13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Подпрограмма </a:t>
            </a:r>
            <a:r>
              <a:rPr lang="ru-RU" sz="1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малого и среднего предпринимательства в муниципальном </a:t>
            </a:r>
            <a:r>
              <a:rPr lang="ru-RU" sz="13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образовании. </a:t>
            </a:r>
          </a:p>
          <a:p>
            <a:pPr marL="285750" lvl="0" indent="-285750">
              <a:buFontTx/>
              <a:buChar char="-"/>
            </a:pPr>
            <a:r>
              <a:rPr lang="ru-RU" sz="13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Подпрограмма </a:t>
            </a:r>
            <a:r>
              <a:rPr lang="ru-RU" sz="1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потребительского рынка и защита прав потребителей на территории муниципального </a:t>
            </a:r>
            <a:r>
              <a:rPr lang="ru-RU" sz="13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город </a:t>
            </a:r>
            <a:r>
              <a:rPr lang="ru-RU" sz="1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Ноябрьск муниципальной программы «Формирование устойчивого экономического развития муниципального образования город Ноябрьск на 2014 - 2025 годы»</a:t>
            </a:r>
            <a:r>
              <a:rPr lang="ru-RU" sz="1300" dirty="0"/>
              <a:t>. </a:t>
            </a:r>
            <a:endParaRPr lang="ru-RU" sz="1300" dirty="0" smtClean="0"/>
          </a:p>
          <a:p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Исполнитель: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МО г. Ноябрьск</a:t>
            </a:r>
          </a:p>
          <a:p>
            <a:pPr lvl="0"/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:\Педагогический Форум 2016\Noyabrskneftegaz_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4" y="1904530"/>
            <a:ext cx="1339557" cy="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zamit\Мои документы\Документы 2011-2015\WorldSkills\Готовые материалы\Спонсоры\picture-28-1435242542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2068" r="36341" b="20452"/>
          <a:stretch/>
        </p:blipFill>
        <p:spPr bwMode="auto">
          <a:xfrm>
            <a:off x="179513" y="1296109"/>
            <a:ext cx="1126654" cy="61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zamit\Мои документы\Документы 2011-2015\WorldSkills\Готовые материалы\Спонсоры\adnNojabrsk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5" y="3861048"/>
            <a:ext cx="1036625" cy="129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Педагогический Форум 2016\9e93824b5624fc74ef3b5bd5cb887fb4.jpg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9" y="2852936"/>
            <a:ext cx="995263" cy="9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547664" y="1844824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47664" y="2780928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47664" y="3717032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547664" y="4653136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1520" y="5157192"/>
            <a:ext cx="1151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Администрация г. Ноябрьск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9299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8584" y="1296109"/>
            <a:ext cx="8837912" cy="515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547664" y="404664"/>
            <a:ext cx="7380313" cy="7170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Восточная газовая программа</a:t>
            </a:r>
            <a:endParaRPr lang="ru-RU" sz="16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47219746"/>
              </p:ext>
            </p:extLst>
          </p:nvPr>
        </p:nvGraphicFramePr>
        <p:xfrm>
          <a:off x="4993064" y="1413357"/>
          <a:ext cx="392392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909" y="6577607"/>
            <a:ext cx="1320755" cy="30777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6577607"/>
            <a:ext cx="7380313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локализации подготовки кадров в Ноябрьском колледже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54102079"/>
              </p:ext>
            </p:extLst>
          </p:nvPr>
        </p:nvGraphicFramePr>
        <p:xfrm>
          <a:off x="226909" y="1397004"/>
          <a:ext cx="448910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412776"/>
            <a:ext cx="64022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Заказчик: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РФ.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ООО «Газпром добыча Ноябрьск».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предприятия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добыча и подготовка газа и газового конденсата, геологоразведочные работы.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инвестирования (развития)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Чаяндинское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нефтегазоконденсатное месторождение в республике Саха (Якутия), объекты газоснабжения Петропавловска-Камчатского.</a:t>
            </a:r>
          </a:p>
          <a:p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2020 года.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работников предприятия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свыше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человек.</a:t>
            </a:r>
          </a:p>
        </p:txBody>
      </p:sp>
      <p:pic>
        <p:nvPicPr>
          <p:cNvPr id="1026" name="Picture 2" descr="H:\Педагогический Форум 2016\img3396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2165761" cy="247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72589" y="4010446"/>
            <a:ext cx="226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/>
              <a:t>Регион деятельности ООО «Газпром добыча Ноябрьск» в ЯНАО</a:t>
            </a:r>
            <a:endParaRPr lang="ru-RU" sz="1000" b="1" dirty="0"/>
          </a:p>
        </p:txBody>
      </p:sp>
      <p:pic>
        <p:nvPicPr>
          <p:cNvPr id="1027" name="Picture 3" descr="H:\Педагогический Форум 2016\map-vostok-rus-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0" y="3573016"/>
            <a:ext cx="6313994" cy="25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165304"/>
            <a:ext cx="6313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/>
              <a:t>Освоение газовых ресурсов и формирование газотранспортной системы на Востоке России</a:t>
            </a:r>
            <a:endParaRPr lang="ru-RU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72590" y="4812721"/>
            <a:ext cx="22553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«Восточная программа» — это глобальная государственная стратегия освоения уникальных ресурсов Востока 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 descr="C:\Documents and Settings\zamit\Мои документы\Документы 2011-2015\WorldSkills\Готовые материалы\Спонсоры\picture-28-1435242542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" t="1070" r="36341" b="-5174"/>
          <a:stretch/>
        </p:blipFill>
        <p:spPr bwMode="auto">
          <a:xfrm>
            <a:off x="323528" y="304801"/>
            <a:ext cx="1277071" cy="9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73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8584" y="1296109"/>
            <a:ext cx="8837912" cy="515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663085" y="332656"/>
            <a:ext cx="7264892" cy="83272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Корпоративная Программа ПАО «Газпром нефть» по реализации стратегии эффективного бурения, работы с базовым фондом добычи, повышению качества  и количества выполнения  геолого-технических мероприятий</a:t>
            </a:r>
            <a:endParaRPr lang="ru-RU" sz="14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24661448"/>
              </p:ext>
            </p:extLst>
          </p:nvPr>
        </p:nvGraphicFramePr>
        <p:xfrm>
          <a:off x="4993064" y="1413357"/>
          <a:ext cx="392392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909" y="6577607"/>
            <a:ext cx="1320755" cy="30777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6577607"/>
            <a:ext cx="7380313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локализации подготовки кадров в Ноябрьском колледже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801977632"/>
              </p:ext>
            </p:extLst>
          </p:nvPr>
        </p:nvGraphicFramePr>
        <p:xfrm>
          <a:off x="226909" y="1397004"/>
          <a:ext cx="448910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902" y="1340768"/>
            <a:ext cx="39850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Заказчик: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ПАО «Газпром нефть».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Исполнитель: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Газпромнефть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-Ноябрьскнефтегаз». 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предприятия: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добыче нефти и газа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ЯНАО и ХМАО.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инвестирования (развития)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13 месторождений: Холмогорское,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Карамовское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Пограничное,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Спорышевское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Средне-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Итурское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Западно-Ноябрьское,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Вынгапуровское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Новогоднее,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Ярайнерское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Холмистое,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Чатылькинское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Воргенское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Равнинное.</a:t>
            </a:r>
          </a:p>
          <a:p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реализации: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 2020 года.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работников предприятия: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свыше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:\Педагогический Форум 2016\map_yanao.gif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/>
          <a:stretch/>
        </p:blipFill>
        <p:spPr bwMode="auto">
          <a:xfrm>
            <a:off x="4123793" y="1296107"/>
            <a:ext cx="4809040" cy="465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39952" y="5995878"/>
            <a:ext cx="478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 деятельности АО «</a:t>
            </a:r>
            <a:r>
              <a:rPr lang="ru-RU" sz="1200" b="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Газпромнефть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-Ноябрьскнефтегаз» в ЯНАО и </a:t>
            </a:r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ХМАО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862" y="4888401"/>
            <a:ext cx="3799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эффективность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работе с базовым фондом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2015 г.:</a:t>
            </a:r>
          </a:p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сокращение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потерь от простаивающего фонда до 2% от годовой добычи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нефти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снижение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внутрисменных простоев скважин до 0.3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%; </a:t>
            </a:r>
          </a:p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увеличение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сроков работы оборудования на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3% и межремонтного периода на 6%.</a:t>
            </a:r>
          </a:p>
        </p:txBody>
      </p:sp>
      <p:pic>
        <p:nvPicPr>
          <p:cNvPr id="13" name="Picture 2" descr="H:\Педагогический Форум 2016\Noyabrskneftegaz_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8987"/>
            <a:ext cx="1339557" cy="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909" y="4888401"/>
            <a:ext cx="3769027" cy="15649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6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8584" y="1296109"/>
            <a:ext cx="8837912" cy="515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342426" y="404664"/>
            <a:ext cx="7585551" cy="7170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и Стратегия развития здравоохранения Ямало-Ненецкого автономного округа на период до 2020 года</a:t>
            </a:r>
            <a:endParaRPr lang="ru-RU" sz="16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00012299"/>
              </p:ext>
            </p:extLst>
          </p:nvPr>
        </p:nvGraphicFramePr>
        <p:xfrm>
          <a:off x="4993064" y="1413357"/>
          <a:ext cx="392392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909" y="6577607"/>
            <a:ext cx="1320755" cy="30777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6577607"/>
            <a:ext cx="7380313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локализации подготовки кадров в Ноябрьском колледже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974666714"/>
              </p:ext>
            </p:extLst>
          </p:nvPr>
        </p:nvGraphicFramePr>
        <p:xfrm>
          <a:off x="226909" y="1397004"/>
          <a:ext cx="448910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6909" y="1484784"/>
            <a:ext cx="43906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Заказчик: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ЯНАО.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Исполнители: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 ЯНАО, региональные учреждения здравоохранения в г. Ноябрьске. 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предприятия: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медицинская деятельность.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инвестирования (развития):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ГБУЗ ЯНАО «Ноябрьская ЦГБ», перинатальный центр, центр здоровья для детей, ГБУЗ «Ямало-Ненецкий окружной центр профилактики и борьбы со СПИД», онкологический центр. </a:t>
            </a:r>
          </a:p>
          <a:p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2020 года.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работников всех медицинских учреждений: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свыше 3500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454" y="1405800"/>
            <a:ext cx="42220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медицинские учреждения города Ноябрьска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ЯНАО "Ноябрьская центральная городская больница"; </a:t>
            </a:r>
          </a:p>
          <a:p>
            <a:pPr lvl="0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ЯНАО «Ноябрьская станция скорой медицинской помощи»; </a:t>
            </a:r>
          </a:p>
          <a:p>
            <a:pPr lvl="0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ЯНАО «Ноябрьский психоневрологический диспансер»;</a:t>
            </a:r>
          </a:p>
          <a:p>
            <a:pPr lvl="0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ЯНАО «Ноябрьская городская стоматологическая поликлиника»; </a:t>
            </a:r>
          </a:p>
          <a:p>
            <a:pPr lvl="0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«Ямало-Ненецкий окружной центр профилактики и борьбы со СПИД»;</a:t>
            </a:r>
          </a:p>
          <a:p>
            <a:pPr lvl="0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Ведомственная линейная поликлиника на станции Ноябрьск ОАО "РЖД"; </a:t>
            </a:r>
          </a:p>
          <a:p>
            <a:r>
              <a:rPr lang="ru-RU" sz="1400" b="1" i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Частная медицина: </a:t>
            </a:r>
          </a:p>
          <a:p>
            <a:pPr lvl="0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МЦ «Сибирское здоровье»;</a:t>
            </a:r>
          </a:p>
          <a:p>
            <a:pPr lvl="0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МЦ "Женское здоровье";</a:t>
            </a:r>
          </a:p>
          <a:p>
            <a:pPr lvl="0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МЦ "Мир Здоровья";</a:t>
            </a:r>
          </a:p>
          <a:p>
            <a:pPr lvl="0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МЦ «</a:t>
            </a:r>
            <a:r>
              <a:rPr lang="ru-RU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Авицена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lvl="0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МЦ «</a:t>
            </a:r>
            <a:r>
              <a:rPr lang="ru-RU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Андро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-меда»;</a:t>
            </a:r>
          </a:p>
          <a:p>
            <a:pPr lvl="0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МЦ «</a:t>
            </a:r>
            <a:r>
              <a:rPr lang="ru-RU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lvl="0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МЦ «Будь здоров!».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:\Педагогический Форум 2016\9e93824b5624fc74ef3b5bd5cb887fb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3" y="265558"/>
            <a:ext cx="995263" cy="9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Педагогический Форум 2016\kobilkin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5142" r="3515" b="17600"/>
          <a:stretch/>
        </p:blipFill>
        <p:spPr bwMode="auto">
          <a:xfrm>
            <a:off x="226909" y="4941168"/>
            <a:ext cx="424504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4394" y="4929499"/>
            <a:ext cx="27975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Ноябрьск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стать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центром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медицины и спорта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ЯНАО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:\Педагогический Форум 2016\sc569-baner-ZOG-3-768x76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05198"/>
            <a:ext cx="1520146" cy="15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8584" y="1296109"/>
            <a:ext cx="8837912" cy="515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432162" y="332656"/>
            <a:ext cx="7495816" cy="86409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строительства жилых и производственных объектов, ремонта и обслуживания ЖКХ в г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Ноябрьске </a:t>
            </a:r>
            <a:endPara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адресная инвестиционная программа ЯНАО)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512776701"/>
              </p:ext>
            </p:extLst>
          </p:nvPr>
        </p:nvGraphicFramePr>
        <p:xfrm>
          <a:off x="4993064" y="1413357"/>
          <a:ext cx="392392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909" y="6577607"/>
            <a:ext cx="1320755" cy="30777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6577607"/>
            <a:ext cx="7380313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локализации подготовки кадров в Ноябрьском колледже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993103540"/>
              </p:ext>
            </p:extLst>
          </p:nvPr>
        </p:nvGraphicFramePr>
        <p:xfrm>
          <a:off x="226909" y="1397004"/>
          <a:ext cx="448910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7740" y="1556792"/>
            <a:ext cx="51563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Заказчик: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ЯНАО.</a:t>
            </a:r>
          </a:p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Исполнители: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строительства и жилищной политики ЯНАО, Администрация МО 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Ноябрьск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организаций: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функции заказчика по новому строительству, расширению, реконструкции, техническому перевооружению зданий и сооружений, осуществляемых за счет средств бюджета автономного округа; организации капитального ремонта объектов муниципальной собственности и арендованных объектов, осуществляемых за счет средств бюджета МО 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Ноябрьск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инвестирования (развития):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музейный комплекс, театр, КСК «Ямал», многофункциональный центр социально-культурного назначения, многоквартирные и индивидуальные жилые дома, административное здание ОМВД, объекты электроснабжения и сетей инженерного обеспечения, детские сады и школы, телепорт. </a:t>
            </a:r>
          </a:p>
          <a:p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реализации: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 2020 года.</a:t>
            </a:r>
          </a:p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работников организаций (с учетом подрядных организаций):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2215 человек.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6096" y="1610366"/>
            <a:ext cx="34650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адресной 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программы </a:t>
            </a: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ЯНАО в г. Ноябрьске</a:t>
            </a:r>
          </a:p>
          <a:p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г.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введено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эксплуатацию 9 многоквартирных жилых домов общей площадью 82,3 тыс. м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3 объекта индивидуального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жили-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щного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строительства общей площадью 0,66 тыс. м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г.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введены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эксплуатацию 49,1 тыс. м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жилья, в том числе индивидуальных жилых домов общей площадью 0,25 тыс. м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(текущий) - объем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ввода жилья составит 18 тыс. м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а в               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(плановый)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ввод 6,5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 счет средств инвесторов.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C:\Documents and Settings\zamit\Мои документы\Документы 2011-2015\WorldSkills\Готовые материалы\Спонсоры\adnNojabrs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122"/>
            <a:ext cx="1036625" cy="129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Педагогический Форум 2016\bd6b83761228dd9c368beeae679cb423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 b="6556"/>
          <a:stretch/>
        </p:blipFill>
        <p:spPr bwMode="auto">
          <a:xfrm>
            <a:off x="222007" y="4782031"/>
            <a:ext cx="4541317" cy="17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8584" y="1296109"/>
            <a:ext cx="8837912" cy="515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432162" y="332656"/>
            <a:ext cx="7495816" cy="89144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развития внутреннего и въездного туризма на территории муниципального образования город Ноябрьск в рамках реализации региональной Концепции развития туризма в ЯНАО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94767372"/>
              </p:ext>
            </p:extLst>
          </p:nvPr>
        </p:nvGraphicFramePr>
        <p:xfrm>
          <a:off x="4993064" y="1413357"/>
          <a:ext cx="392392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909" y="6577607"/>
            <a:ext cx="1320755" cy="30777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6577607"/>
            <a:ext cx="7380313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локализации подготовки кадров в Ноябрьском колледже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34387551"/>
              </p:ext>
            </p:extLst>
          </p:nvPr>
        </p:nvGraphicFramePr>
        <p:xfrm>
          <a:off x="226909" y="1397004"/>
          <a:ext cx="448910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909" y="1412776"/>
            <a:ext cx="48003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Заказчик: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ЯНАО.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Исполнители: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молодежной политики и туризма ЯНАО, Администрация МО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г.Ноябрьск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организаций: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развитие внутреннего и въездного туризма на территории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 г.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Ноябрьск.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инвестирования (развития):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музейный комплекс, базы отдыха,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Ямальский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центр духовно-нравственного воспитания детей и молодёжи, объекты культурного наследия, туристические программы, гостиничный комплекс и другие объекты социально-культурного сервиса.</a:t>
            </a:r>
          </a:p>
          <a:p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реализации: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 2020 года.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работников организаций туристического бизнеса и сервиса: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525 человек.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1340768"/>
            <a:ext cx="38164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Ноябрьске </a:t>
            </a: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</a:t>
            </a:r>
            <a:endParaRPr lang="en-US" sz="14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культурного наследия: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объекта этнической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культуры;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мест;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памятников и скульптурных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композиций;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особо охраняемых природных зон.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4709462"/>
            <a:ext cx="3851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 12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 внутреннего туризма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водный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горнолыжный, рыболовный, охотничий, историко-познавательный, рекреационный,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самодеятельный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собы-тийный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спортивный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экологический, деловой,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этнографический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туризм. 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Разработано 10 </a:t>
            </a: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туристских маршрутов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6056" y="2708920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туристической </a:t>
            </a: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сферы и сервиса:</a:t>
            </a:r>
            <a:r>
              <a:rPr lang="en-US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гостиниц, 15 турфирм, 7 музеев, 3 базы отдыха, 3 предприятия по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сбыту народных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промыслов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ремесел.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Развитая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инфраструктура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автодороги, аэропорт, железнодорожный вокзал.</a:t>
            </a:r>
          </a:p>
        </p:txBody>
      </p:sp>
      <p:pic>
        <p:nvPicPr>
          <p:cNvPr id="15" name="Picture 4" descr="C:\Documents and Settings\zamit\Мои документы\Документы 2011-2015\WorldSkills\Готовые материалы\Спонсоры\adnNojabrs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122"/>
            <a:ext cx="1036625" cy="129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Педагогический Форум 2016\kobilkin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5142" r="3515" b="17600"/>
          <a:stretch/>
        </p:blipFill>
        <p:spPr bwMode="auto">
          <a:xfrm>
            <a:off x="226909" y="4941168"/>
            <a:ext cx="424504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4941168"/>
            <a:ext cx="2692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Туристическая </a:t>
            </a: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отрасль Ямала может стать одной из основных в экономике </a:t>
            </a:r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4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9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8584" y="1296109"/>
            <a:ext cx="8837912" cy="515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404664"/>
            <a:ext cx="8676457" cy="7170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Сводные данные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в квалифицированных рабочих и специалистов 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инвестиционных проектов и программ развития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51787247"/>
              </p:ext>
            </p:extLst>
          </p:nvPr>
        </p:nvGraphicFramePr>
        <p:xfrm>
          <a:off x="4993064" y="1413357"/>
          <a:ext cx="392392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909" y="6577607"/>
            <a:ext cx="1320755" cy="30777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6577607"/>
            <a:ext cx="7380313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локализации подготовки кадров в Ноябрьском колледже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66634770"/>
              </p:ext>
            </p:extLst>
          </p:nvPr>
        </p:nvGraphicFramePr>
        <p:xfrm>
          <a:off x="226909" y="1397004"/>
          <a:ext cx="448910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7999910"/>
              </p:ext>
            </p:extLst>
          </p:nvPr>
        </p:nvGraphicFramePr>
        <p:xfrm>
          <a:off x="251521" y="1397000"/>
          <a:ext cx="8676456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324" y="141277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Общая потребность в кадрах (кол-во чел.)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442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7460</TotalTime>
  <Words>2494</Words>
  <Application>Microsoft Office PowerPoint</Application>
  <PresentationFormat>Экран (4:3)</PresentationFormat>
  <Paragraphs>756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Байбародских Андрей Александрович</dc:creator>
  <cp:lastModifiedBy>Яровенко Виталий Анатольевич</cp:lastModifiedBy>
  <cp:revision>1078</cp:revision>
  <cp:lastPrinted>2016-05-19T05:06:20Z</cp:lastPrinted>
  <dcterms:modified xsi:type="dcterms:W3CDTF">2017-04-21T04:05:42Z</dcterms:modified>
</cp:coreProperties>
</file>