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78" autoAdjust="0"/>
    <p:restoredTop sz="94660"/>
  </p:normalViewPr>
  <p:slideViewPr>
    <p:cSldViewPr>
      <p:cViewPr>
        <p:scale>
          <a:sx n="80" d="100"/>
          <a:sy n="80" d="100"/>
        </p:scale>
        <p:origin x="-1056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E2286-CE77-4BCF-81DA-6F683033A43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30E84D-B7AC-4B87-9629-F48CB321C2A7}">
      <dgm:prSet phldrT="[Текст]" custT="1"/>
      <dgm:spPr/>
      <dgm:t>
        <a:bodyPr/>
        <a:lstStyle/>
        <a:p>
          <a:r>
            <a:rPr lang="ru-RU" sz="1600" dirty="0" smtClean="0"/>
            <a:t>Актуализация образовательных программ</a:t>
          </a:r>
          <a:endParaRPr lang="ru-RU" sz="1600" dirty="0"/>
        </a:p>
      </dgm:t>
    </dgm:pt>
    <dgm:pt modelId="{0AC87B46-68FC-45DE-8D8C-A5804D907C46}" type="parTrans" cxnId="{1BAA1E56-BEBF-48A5-A7EA-82855EA5802E}">
      <dgm:prSet/>
      <dgm:spPr/>
      <dgm:t>
        <a:bodyPr/>
        <a:lstStyle/>
        <a:p>
          <a:endParaRPr lang="ru-RU"/>
        </a:p>
      </dgm:t>
    </dgm:pt>
    <dgm:pt modelId="{716D3D76-CC9F-46E4-9BA5-AC545F4D86CF}" type="sibTrans" cxnId="{1BAA1E56-BEBF-48A5-A7EA-82855EA5802E}">
      <dgm:prSet/>
      <dgm:spPr/>
      <dgm:t>
        <a:bodyPr/>
        <a:lstStyle/>
        <a:p>
          <a:endParaRPr lang="ru-RU"/>
        </a:p>
      </dgm:t>
    </dgm:pt>
    <dgm:pt modelId="{05C11FFC-3CAB-4C65-B634-E2F6805BEDAA}">
      <dgm:prSet phldrT="[Текст]" custT="1"/>
      <dgm:spPr/>
      <dgm:t>
        <a:bodyPr/>
        <a:lstStyle/>
        <a:p>
          <a:r>
            <a:rPr lang="ru-RU" sz="1600" dirty="0" smtClean="0"/>
            <a:t>ФГОС</a:t>
          </a:r>
          <a:endParaRPr lang="ru-RU" sz="1600" dirty="0"/>
        </a:p>
      </dgm:t>
    </dgm:pt>
    <dgm:pt modelId="{7CFA0683-AB9F-4AF8-A5CC-D6C477E2CDC5}" type="parTrans" cxnId="{0F446F6E-204C-42CD-B013-6A9CE2432B31}">
      <dgm:prSet/>
      <dgm:spPr>
        <a:ln>
          <a:headEnd type="stealth"/>
          <a:tailEnd type="oval"/>
        </a:ln>
      </dgm:spPr>
      <dgm:t>
        <a:bodyPr/>
        <a:lstStyle/>
        <a:p>
          <a:endParaRPr lang="ru-RU"/>
        </a:p>
      </dgm:t>
    </dgm:pt>
    <dgm:pt modelId="{B4D50318-EE08-414C-85C8-0F17AEF5A38C}" type="sibTrans" cxnId="{0F446F6E-204C-42CD-B013-6A9CE2432B31}">
      <dgm:prSet/>
      <dgm:spPr/>
      <dgm:t>
        <a:bodyPr/>
        <a:lstStyle/>
        <a:p>
          <a:endParaRPr lang="ru-RU"/>
        </a:p>
      </dgm:t>
    </dgm:pt>
    <dgm:pt modelId="{486AD130-803B-41E5-968E-C127A468E6F9}">
      <dgm:prSet phldrT="[Текст]" custT="1"/>
      <dgm:spPr/>
      <dgm:t>
        <a:bodyPr/>
        <a:lstStyle/>
        <a:p>
          <a:r>
            <a:rPr lang="ru-RU" sz="1600" dirty="0" smtClean="0"/>
            <a:t>Профессиональный стандарт</a:t>
          </a:r>
          <a:endParaRPr lang="ru-RU" sz="1600" dirty="0"/>
        </a:p>
      </dgm:t>
    </dgm:pt>
    <dgm:pt modelId="{F6E20965-FCB8-49AE-B25F-901EC646E58E}" type="parTrans" cxnId="{C83F4C3C-AF79-4A78-BB30-BC32D5E8AF73}">
      <dgm:prSet/>
      <dgm:spPr>
        <a:ln>
          <a:headEnd type="stealth"/>
          <a:tailEnd type="oval"/>
        </a:ln>
      </dgm:spPr>
      <dgm:t>
        <a:bodyPr/>
        <a:lstStyle/>
        <a:p>
          <a:endParaRPr lang="ru-RU"/>
        </a:p>
      </dgm:t>
    </dgm:pt>
    <dgm:pt modelId="{5A83C975-1686-49DA-BFCC-89084F278E51}" type="sibTrans" cxnId="{C83F4C3C-AF79-4A78-BB30-BC32D5E8AF73}">
      <dgm:prSet/>
      <dgm:spPr/>
      <dgm:t>
        <a:bodyPr/>
        <a:lstStyle/>
        <a:p>
          <a:endParaRPr lang="ru-RU"/>
        </a:p>
      </dgm:t>
    </dgm:pt>
    <dgm:pt modelId="{FAE86E74-C14D-486F-831F-54A6FE7F00D0}">
      <dgm:prSet phldrT="[Текст]" custT="1"/>
      <dgm:spPr/>
      <dgm:t>
        <a:bodyPr/>
        <a:lstStyle/>
        <a:p>
          <a:r>
            <a:rPr lang="ru-RU" sz="1600" dirty="0" smtClean="0"/>
            <a:t>Требования работодателей</a:t>
          </a:r>
          <a:endParaRPr lang="ru-RU" sz="1600" dirty="0"/>
        </a:p>
      </dgm:t>
    </dgm:pt>
    <dgm:pt modelId="{594AE8E4-9889-493E-9918-F2F18B5A7963}" type="parTrans" cxnId="{CDB06033-66B7-43BF-AC58-0E8ADE455561}">
      <dgm:prSet/>
      <dgm:spPr>
        <a:ln>
          <a:headEnd type="stealth"/>
          <a:tailEnd type="stealth"/>
        </a:ln>
      </dgm:spPr>
      <dgm:t>
        <a:bodyPr/>
        <a:lstStyle/>
        <a:p>
          <a:endParaRPr lang="ru-RU"/>
        </a:p>
      </dgm:t>
    </dgm:pt>
    <dgm:pt modelId="{508F78BE-2062-418C-9280-8C2BAC1F9F0B}" type="sibTrans" cxnId="{CDB06033-66B7-43BF-AC58-0E8ADE455561}">
      <dgm:prSet/>
      <dgm:spPr/>
      <dgm:t>
        <a:bodyPr/>
        <a:lstStyle/>
        <a:p>
          <a:endParaRPr lang="ru-RU"/>
        </a:p>
      </dgm:t>
    </dgm:pt>
    <dgm:pt modelId="{45A08CF9-9033-44A9-9938-8E285B8218D4}">
      <dgm:prSet phldrT="[Текст]" custT="1"/>
      <dgm:spPr/>
      <dgm:t>
        <a:bodyPr/>
        <a:lstStyle/>
        <a:p>
          <a:r>
            <a:rPr lang="en-US" sz="1600" dirty="0" smtClean="0"/>
            <a:t>World Skills</a:t>
          </a:r>
          <a:endParaRPr lang="ru-RU" sz="1600" dirty="0"/>
        </a:p>
      </dgm:t>
    </dgm:pt>
    <dgm:pt modelId="{0C36E02B-F14F-4414-B378-5543D85BC217}" type="parTrans" cxnId="{7F80A400-A752-4953-B9C4-E4E38E3481CE}">
      <dgm:prSet/>
      <dgm:spPr>
        <a:ln>
          <a:headEnd type="stealth"/>
          <a:tailEnd type="oval"/>
        </a:ln>
      </dgm:spPr>
      <dgm:t>
        <a:bodyPr/>
        <a:lstStyle/>
        <a:p>
          <a:endParaRPr lang="ru-RU"/>
        </a:p>
      </dgm:t>
    </dgm:pt>
    <dgm:pt modelId="{611A7B6F-F1ED-4FAF-86F2-EEB469BDA7FE}" type="sibTrans" cxnId="{7F80A400-A752-4953-B9C4-E4E38E3481CE}">
      <dgm:prSet/>
      <dgm:spPr/>
      <dgm:t>
        <a:bodyPr/>
        <a:lstStyle/>
        <a:p>
          <a:endParaRPr lang="ru-RU"/>
        </a:p>
      </dgm:t>
    </dgm:pt>
    <dgm:pt modelId="{65C18107-53EB-4751-A252-7C998607DF72}" type="pres">
      <dgm:prSet presAssocID="{C4DE2286-CE77-4BCF-81DA-6F683033A4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DF2567D-EFE2-4363-9DA3-B4AED8F3ABB3}" type="pres">
      <dgm:prSet presAssocID="{5C30E84D-B7AC-4B87-9629-F48CB321C2A7}" presName="singleCycle" presStyleCnt="0"/>
      <dgm:spPr/>
    </dgm:pt>
    <dgm:pt modelId="{17811C10-490C-408C-BA24-2F2338FBB4D1}" type="pres">
      <dgm:prSet presAssocID="{5C30E84D-B7AC-4B87-9629-F48CB321C2A7}" presName="singleCenter" presStyleLbl="node1" presStyleIdx="0" presStyleCnt="5" custScaleX="209352" custLinFactNeighborX="-98" custLinFactNeighborY="-335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7759D11-ED38-416E-B2A5-5A9E6E552F46}" type="pres">
      <dgm:prSet presAssocID="{7CFA0683-AB9F-4AF8-A5CC-D6C477E2CDC5}" presName="Name56" presStyleLbl="parChTrans1D2" presStyleIdx="0" presStyleCnt="4"/>
      <dgm:spPr/>
      <dgm:t>
        <a:bodyPr/>
        <a:lstStyle/>
        <a:p>
          <a:endParaRPr lang="ru-RU"/>
        </a:p>
      </dgm:t>
    </dgm:pt>
    <dgm:pt modelId="{3D674F3B-1995-4D10-8299-3D7875F75106}" type="pres">
      <dgm:prSet presAssocID="{05C11FFC-3CAB-4C65-B634-E2F6805BEDAA}" presName="text0" presStyleLbl="node1" presStyleIdx="1" presStyleCnt="5" custScaleX="233506" custRadScaleRad="168820" custRadScaleInc="-120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28389-9DEE-4650-976F-1B481E889EF9}" type="pres">
      <dgm:prSet presAssocID="{F6E20965-FCB8-49AE-B25F-901EC646E58E}" presName="Name56" presStyleLbl="parChTrans1D2" presStyleIdx="1" presStyleCnt="4"/>
      <dgm:spPr/>
      <dgm:t>
        <a:bodyPr/>
        <a:lstStyle/>
        <a:p>
          <a:endParaRPr lang="ru-RU"/>
        </a:p>
      </dgm:t>
    </dgm:pt>
    <dgm:pt modelId="{9C56DA90-3932-47EA-AB17-B96D7E973D4C}" type="pres">
      <dgm:prSet presAssocID="{486AD130-803B-41E5-968E-C127A468E6F9}" presName="text0" presStyleLbl="node1" presStyleIdx="2" presStyleCnt="5" custScaleX="337002" custRadScaleRad="181717" custRadScaleInc="-72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3DEB7-4146-4E6F-A3C5-DA6C8E5B4849}" type="pres">
      <dgm:prSet presAssocID="{594AE8E4-9889-493E-9918-F2F18B5A7963}" presName="Name56" presStyleLbl="parChTrans1D2" presStyleIdx="2" presStyleCnt="4"/>
      <dgm:spPr/>
      <dgm:t>
        <a:bodyPr/>
        <a:lstStyle/>
        <a:p>
          <a:endParaRPr lang="ru-RU"/>
        </a:p>
      </dgm:t>
    </dgm:pt>
    <dgm:pt modelId="{40A508B7-2E9F-41EF-8FA2-47BCDDF80452}" type="pres">
      <dgm:prSet presAssocID="{FAE86E74-C14D-486F-831F-54A6FE7F00D0}" presName="text0" presStyleLbl="node1" presStyleIdx="3" presStyleCnt="5" custScaleX="330231" custRadScaleRad="174487" custRadScaleInc="-135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ED4E5-D4ED-4872-A72C-201809A79BBE}" type="pres">
      <dgm:prSet presAssocID="{0C36E02B-F14F-4414-B378-5543D85BC217}" presName="Name56" presStyleLbl="parChTrans1D2" presStyleIdx="3" presStyleCnt="4"/>
      <dgm:spPr/>
      <dgm:t>
        <a:bodyPr/>
        <a:lstStyle/>
        <a:p>
          <a:endParaRPr lang="ru-RU"/>
        </a:p>
      </dgm:t>
    </dgm:pt>
    <dgm:pt modelId="{7D871237-5890-4C59-B865-8CB366980F69}" type="pres">
      <dgm:prSet presAssocID="{45A08CF9-9033-44A9-9938-8E285B8218D4}" presName="text0" presStyleLbl="node1" presStyleIdx="4" presStyleCnt="5" custScaleX="237816" custScaleY="84170" custRadScaleRad="157745" custRadScaleInc="-68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ED2974-FFD5-4937-8C2D-5EDFFCFCBB3A}" type="presOf" srcId="{C4DE2286-CE77-4BCF-81DA-6F683033A432}" destId="{65C18107-53EB-4751-A252-7C998607DF72}" srcOrd="0" destOrd="0" presId="urn:microsoft.com/office/officeart/2008/layout/RadialCluster"/>
    <dgm:cxn modelId="{3B5214BD-D4E4-48C1-B8E3-34ED9B1EFF1D}" type="presOf" srcId="{486AD130-803B-41E5-968E-C127A468E6F9}" destId="{9C56DA90-3932-47EA-AB17-B96D7E973D4C}" srcOrd="0" destOrd="0" presId="urn:microsoft.com/office/officeart/2008/layout/RadialCluster"/>
    <dgm:cxn modelId="{E6D40F07-8270-48C8-8899-20A82555B371}" type="presOf" srcId="{45A08CF9-9033-44A9-9938-8E285B8218D4}" destId="{7D871237-5890-4C59-B865-8CB366980F69}" srcOrd="0" destOrd="0" presId="urn:microsoft.com/office/officeart/2008/layout/RadialCluster"/>
    <dgm:cxn modelId="{CDB06033-66B7-43BF-AC58-0E8ADE455561}" srcId="{5C30E84D-B7AC-4B87-9629-F48CB321C2A7}" destId="{FAE86E74-C14D-486F-831F-54A6FE7F00D0}" srcOrd="2" destOrd="0" parTransId="{594AE8E4-9889-493E-9918-F2F18B5A7963}" sibTransId="{508F78BE-2062-418C-9280-8C2BAC1F9F0B}"/>
    <dgm:cxn modelId="{002A0F17-9595-4F57-BBA9-81ACD3E22CB9}" type="presOf" srcId="{F6E20965-FCB8-49AE-B25F-901EC646E58E}" destId="{9C228389-9DEE-4650-976F-1B481E889EF9}" srcOrd="0" destOrd="0" presId="urn:microsoft.com/office/officeart/2008/layout/RadialCluster"/>
    <dgm:cxn modelId="{0F446F6E-204C-42CD-B013-6A9CE2432B31}" srcId="{5C30E84D-B7AC-4B87-9629-F48CB321C2A7}" destId="{05C11FFC-3CAB-4C65-B634-E2F6805BEDAA}" srcOrd="0" destOrd="0" parTransId="{7CFA0683-AB9F-4AF8-A5CC-D6C477E2CDC5}" sibTransId="{B4D50318-EE08-414C-85C8-0F17AEF5A38C}"/>
    <dgm:cxn modelId="{666AF8A0-89EA-47EF-A01A-8BAF1BE85229}" type="presOf" srcId="{0C36E02B-F14F-4414-B378-5543D85BC217}" destId="{520ED4E5-D4ED-4872-A72C-201809A79BBE}" srcOrd="0" destOrd="0" presId="urn:microsoft.com/office/officeart/2008/layout/RadialCluster"/>
    <dgm:cxn modelId="{FD0970AB-2A21-416A-8FDC-C81A8DB7DEE0}" type="presOf" srcId="{5C30E84D-B7AC-4B87-9629-F48CB321C2A7}" destId="{17811C10-490C-408C-BA24-2F2338FBB4D1}" srcOrd="0" destOrd="0" presId="urn:microsoft.com/office/officeart/2008/layout/RadialCluster"/>
    <dgm:cxn modelId="{7F80A400-A752-4953-B9C4-E4E38E3481CE}" srcId="{5C30E84D-B7AC-4B87-9629-F48CB321C2A7}" destId="{45A08CF9-9033-44A9-9938-8E285B8218D4}" srcOrd="3" destOrd="0" parTransId="{0C36E02B-F14F-4414-B378-5543D85BC217}" sibTransId="{611A7B6F-F1ED-4FAF-86F2-EEB469BDA7FE}"/>
    <dgm:cxn modelId="{5DCE90BE-74E9-448E-BDB1-20F091F8E0C8}" type="presOf" srcId="{594AE8E4-9889-493E-9918-F2F18B5A7963}" destId="{DF63DEB7-4146-4E6F-A3C5-DA6C8E5B4849}" srcOrd="0" destOrd="0" presId="urn:microsoft.com/office/officeart/2008/layout/RadialCluster"/>
    <dgm:cxn modelId="{7F7E9950-61F3-4796-8347-72B077552FF2}" type="presOf" srcId="{05C11FFC-3CAB-4C65-B634-E2F6805BEDAA}" destId="{3D674F3B-1995-4D10-8299-3D7875F75106}" srcOrd="0" destOrd="0" presId="urn:microsoft.com/office/officeart/2008/layout/RadialCluster"/>
    <dgm:cxn modelId="{99203CFB-38E2-4A17-9B8E-2224A0C494BD}" type="presOf" srcId="{FAE86E74-C14D-486F-831F-54A6FE7F00D0}" destId="{40A508B7-2E9F-41EF-8FA2-47BCDDF80452}" srcOrd="0" destOrd="0" presId="urn:microsoft.com/office/officeart/2008/layout/RadialCluster"/>
    <dgm:cxn modelId="{1BAA1E56-BEBF-48A5-A7EA-82855EA5802E}" srcId="{C4DE2286-CE77-4BCF-81DA-6F683033A432}" destId="{5C30E84D-B7AC-4B87-9629-F48CB321C2A7}" srcOrd="0" destOrd="0" parTransId="{0AC87B46-68FC-45DE-8D8C-A5804D907C46}" sibTransId="{716D3D76-CC9F-46E4-9BA5-AC545F4D86CF}"/>
    <dgm:cxn modelId="{C83F4C3C-AF79-4A78-BB30-BC32D5E8AF73}" srcId="{5C30E84D-B7AC-4B87-9629-F48CB321C2A7}" destId="{486AD130-803B-41E5-968E-C127A468E6F9}" srcOrd="1" destOrd="0" parTransId="{F6E20965-FCB8-49AE-B25F-901EC646E58E}" sibTransId="{5A83C975-1686-49DA-BFCC-89084F278E51}"/>
    <dgm:cxn modelId="{CD5223B0-F42C-44A6-8222-7171FB3381B0}" type="presOf" srcId="{7CFA0683-AB9F-4AF8-A5CC-D6C477E2CDC5}" destId="{E7759D11-ED38-416E-B2A5-5A9E6E552F46}" srcOrd="0" destOrd="0" presId="urn:microsoft.com/office/officeart/2008/layout/RadialCluster"/>
    <dgm:cxn modelId="{66FA004A-1FB9-483B-955D-7F0E9C59FB37}" type="presParOf" srcId="{65C18107-53EB-4751-A252-7C998607DF72}" destId="{0DF2567D-EFE2-4363-9DA3-B4AED8F3ABB3}" srcOrd="0" destOrd="0" presId="urn:microsoft.com/office/officeart/2008/layout/RadialCluster"/>
    <dgm:cxn modelId="{6D0C9077-EB0B-41B4-A33B-BFBA5A69D0B6}" type="presParOf" srcId="{0DF2567D-EFE2-4363-9DA3-B4AED8F3ABB3}" destId="{17811C10-490C-408C-BA24-2F2338FBB4D1}" srcOrd="0" destOrd="0" presId="urn:microsoft.com/office/officeart/2008/layout/RadialCluster"/>
    <dgm:cxn modelId="{1FA19E3C-7B33-46CD-8027-FDEF220B7D2A}" type="presParOf" srcId="{0DF2567D-EFE2-4363-9DA3-B4AED8F3ABB3}" destId="{E7759D11-ED38-416E-B2A5-5A9E6E552F46}" srcOrd="1" destOrd="0" presId="urn:microsoft.com/office/officeart/2008/layout/RadialCluster"/>
    <dgm:cxn modelId="{6228AB93-2A36-4016-9725-603155947243}" type="presParOf" srcId="{0DF2567D-EFE2-4363-9DA3-B4AED8F3ABB3}" destId="{3D674F3B-1995-4D10-8299-3D7875F75106}" srcOrd="2" destOrd="0" presId="urn:microsoft.com/office/officeart/2008/layout/RadialCluster"/>
    <dgm:cxn modelId="{9D1E0EE9-6E85-4AFF-A96A-36A5F242E1F0}" type="presParOf" srcId="{0DF2567D-EFE2-4363-9DA3-B4AED8F3ABB3}" destId="{9C228389-9DEE-4650-976F-1B481E889EF9}" srcOrd="3" destOrd="0" presId="urn:microsoft.com/office/officeart/2008/layout/RadialCluster"/>
    <dgm:cxn modelId="{95450CA1-5C5F-4C7A-8F18-9D6F22A583B8}" type="presParOf" srcId="{0DF2567D-EFE2-4363-9DA3-B4AED8F3ABB3}" destId="{9C56DA90-3932-47EA-AB17-B96D7E973D4C}" srcOrd="4" destOrd="0" presId="urn:microsoft.com/office/officeart/2008/layout/RadialCluster"/>
    <dgm:cxn modelId="{21E4F8D2-C5FD-4431-9A04-9F849404419C}" type="presParOf" srcId="{0DF2567D-EFE2-4363-9DA3-B4AED8F3ABB3}" destId="{DF63DEB7-4146-4E6F-A3C5-DA6C8E5B4849}" srcOrd="5" destOrd="0" presId="urn:microsoft.com/office/officeart/2008/layout/RadialCluster"/>
    <dgm:cxn modelId="{D8BC5566-D620-40E6-9F7B-4FC845C830F6}" type="presParOf" srcId="{0DF2567D-EFE2-4363-9DA3-B4AED8F3ABB3}" destId="{40A508B7-2E9F-41EF-8FA2-47BCDDF80452}" srcOrd="6" destOrd="0" presId="urn:microsoft.com/office/officeart/2008/layout/RadialCluster"/>
    <dgm:cxn modelId="{083F5FE0-15DC-47DC-99EC-BF28F380A384}" type="presParOf" srcId="{0DF2567D-EFE2-4363-9DA3-B4AED8F3ABB3}" destId="{520ED4E5-D4ED-4872-A72C-201809A79BBE}" srcOrd="7" destOrd="0" presId="urn:microsoft.com/office/officeart/2008/layout/RadialCluster"/>
    <dgm:cxn modelId="{29DBC14E-C141-44EB-A13E-7BEFFF6FFF0E}" type="presParOf" srcId="{0DF2567D-EFE2-4363-9DA3-B4AED8F3ABB3}" destId="{7D871237-5890-4C59-B865-8CB366980F69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811C10-490C-408C-BA24-2F2338FBB4D1}">
      <dsp:nvSpPr>
        <dsp:cNvPr id="0" name=""/>
        <dsp:cNvSpPr/>
      </dsp:nvSpPr>
      <dsp:spPr>
        <a:xfrm>
          <a:off x="2740496" y="1081237"/>
          <a:ext cx="2101163" cy="1003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Актуализация образовательных программ</a:t>
          </a:r>
          <a:endParaRPr lang="ru-RU" sz="1600" kern="1200" dirty="0"/>
        </a:p>
      </dsp:txBody>
      <dsp:txXfrm>
        <a:off x="2740496" y="1081237"/>
        <a:ext cx="2101163" cy="1003650"/>
      </dsp:txXfrm>
    </dsp:sp>
    <dsp:sp modelId="{E7759D11-ED38-416E-B2A5-5A9E6E552F46}">
      <dsp:nvSpPr>
        <dsp:cNvPr id="0" name=""/>
        <dsp:cNvSpPr/>
      </dsp:nvSpPr>
      <dsp:spPr>
        <a:xfrm rot="12823324">
          <a:off x="2404426" y="888835"/>
          <a:ext cx="6931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3136" y="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headEnd type="stealth"/>
          <a:tailEnd type="oval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74F3B-1995-4D10-8299-3D7875F75106}">
      <dsp:nvSpPr>
        <dsp:cNvPr id="0" name=""/>
        <dsp:cNvSpPr/>
      </dsp:nvSpPr>
      <dsp:spPr>
        <a:xfrm>
          <a:off x="1173914" y="23986"/>
          <a:ext cx="1570201" cy="672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ФГОС</a:t>
          </a:r>
          <a:endParaRPr lang="ru-RU" sz="1600" kern="1200" dirty="0"/>
        </a:p>
      </dsp:txBody>
      <dsp:txXfrm>
        <a:off x="1173914" y="23986"/>
        <a:ext cx="1570201" cy="672446"/>
      </dsp:txXfrm>
    </dsp:sp>
    <dsp:sp modelId="{9C228389-9DEE-4650-976F-1B481E889EF9}">
      <dsp:nvSpPr>
        <dsp:cNvPr id="0" name=""/>
        <dsp:cNvSpPr/>
      </dsp:nvSpPr>
      <dsp:spPr>
        <a:xfrm rot="19747658">
          <a:off x="4577358" y="888834"/>
          <a:ext cx="7499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9922" y="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headEnd type="stealth"/>
          <a:tailEnd type="oval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6DA90-3932-47EA-AB17-B96D7E973D4C}">
      <dsp:nvSpPr>
        <dsp:cNvPr id="0" name=""/>
        <dsp:cNvSpPr/>
      </dsp:nvSpPr>
      <dsp:spPr>
        <a:xfrm>
          <a:off x="4703478" y="23985"/>
          <a:ext cx="2266156" cy="672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Профессиональный стандарт</a:t>
          </a:r>
          <a:endParaRPr lang="ru-RU" sz="1600" kern="1200" dirty="0"/>
        </a:p>
      </dsp:txBody>
      <dsp:txXfrm>
        <a:off x="4703478" y="23985"/>
        <a:ext cx="2266156" cy="672446"/>
      </dsp:txXfrm>
    </dsp:sp>
    <dsp:sp modelId="{DF63DEB7-4146-4E6F-A3C5-DA6C8E5B4849}">
      <dsp:nvSpPr>
        <dsp:cNvPr id="0" name=""/>
        <dsp:cNvSpPr/>
      </dsp:nvSpPr>
      <dsp:spPr>
        <a:xfrm rot="1852181">
          <a:off x="4577786" y="2276080"/>
          <a:ext cx="7452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5259" y="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headEnd type="stealth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508B7-2E9F-41EF-8FA2-47BCDDF80452}">
      <dsp:nvSpPr>
        <dsp:cNvPr id="0" name=""/>
        <dsp:cNvSpPr/>
      </dsp:nvSpPr>
      <dsp:spPr>
        <a:xfrm>
          <a:off x="4722409" y="2467271"/>
          <a:ext cx="2220625" cy="672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Требования работодателей</a:t>
          </a:r>
          <a:endParaRPr lang="ru-RU" sz="1600" kern="1200" dirty="0"/>
        </a:p>
      </dsp:txBody>
      <dsp:txXfrm>
        <a:off x="4722409" y="2467271"/>
        <a:ext cx="2220625" cy="672446"/>
      </dsp:txXfrm>
    </dsp:sp>
    <dsp:sp modelId="{520ED4E5-D4ED-4872-A72C-201809A79BBE}">
      <dsp:nvSpPr>
        <dsp:cNvPr id="0" name=""/>
        <dsp:cNvSpPr/>
      </dsp:nvSpPr>
      <dsp:spPr>
        <a:xfrm rot="8830159">
          <a:off x="2364351" y="2276076"/>
          <a:ext cx="7052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5286" y="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headEnd type="stealth"/>
          <a:tailEnd type="oval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71237-5890-4C59-B865-8CB366980F69}">
      <dsp:nvSpPr>
        <dsp:cNvPr id="0" name=""/>
        <dsp:cNvSpPr/>
      </dsp:nvSpPr>
      <dsp:spPr>
        <a:xfrm>
          <a:off x="1182472" y="2467265"/>
          <a:ext cx="1599184" cy="56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World Skills</a:t>
          </a:r>
          <a:endParaRPr lang="ru-RU" sz="1600" kern="1200" dirty="0"/>
        </a:p>
      </dsp:txBody>
      <dsp:txXfrm>
        <a:off x="1182472" y="2467265"/>
        <a:ext cx="1599184" cy="565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5B4758-5C16-460F-95F1-70F3CF379E8F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CD63CC-D165-4C4B-B16E-94923A66E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Методическое развитие и преподавание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3257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Расширение фонда образовательных программ</a:t>
            </a:r>
          </a:p>
          <a:p>
            <a:endParaRPr lang="ru-RU" sz="800" dirty="0" smtClean="0">
              <a:solidFill>
                <a:srgbClr val="002060"/>
              </a:solidFill>
            </a:endParaRPr>
          </a:p>
          <a:p>
            <a:pPr lvl="1"/>
            <a:r>
              <a:rPr lang="ru-RU" sz="2000" dirty="0" smtClean="0">
                <a:solidFill>
                  <a:srgbClr val="002060"/>
                </a:solidFill>
              </a:rPr>
              <a:t>Учебный центр профессиональных квалификаций</a:t>
            </a:r>
          </a:p>
          <a:p>
            <a:endParaRPr lang="ru-RU" sz="8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Создание и согласование с заказчиком плана набора перспективных профессий и специальностей</a:t>
            </a:r>
          </a:p>
          <a:p>
            <a:endParaRPr lang="ru-RU" sz="8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Модернизация учебно-материальной базы</a:t>
            </a:r>
          </a:p>
          <a:p>
            <a:endParaRPr lang="ru-RU" sz="8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Подбор и подготовка педагогических кадров</a:t>
            </a:r>
          </a:p>
          <a:p>
            <a:endParaRPr lang="ru-RU" sz="800" dirty="0">
              <a:solidFill>
                <a:srgbClr val="002060"/>
              </a:solidFill>
            </a:endParaRPr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31871" y="116632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Направления деятельности по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опережающему развитию колледжа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14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dirty="0" smtClean="0"/>
              <a:t>Проекты –источники заказа</a:t>
            </a:r>
          </a:p>
          <a:p>
            <a:r>
              <a:rPr lang="ru-RU" dirty="0" smtClean="0"/>
              <a:t>Необходимость внесения изменений в систему СПО: если да то в чем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Задачи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916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dirty="0" smtClean="0"/>
              <a:t>Изменение подходов в формировании регионального заказа</a:t>
            </a:r>
          </a:p>
          <a:p>
            <a:r>
              <a:rPr lang="ru-RU" dirty="0" smtClean="0"/>
              <a:t>Разработка организационного проекта изменения подготовки кадров в ЯНАО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Необходимо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6667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МЕГА-ПРОЕКТЫ ЯМАЛА</a:t>
            </a:r>
          </a:p>
          <a:p>
            <a:r>
              <a:rPr lang="ru-RU" dirty="0" smtClean="0"/>
              <a:t>Департамент образования и гос. муниципальные органы</a:t>
            </a:r>
          </a:p>
          <a:p>
            <a:r>
              <a:rPr lang="ru-RU" dirty="0" smtClean="0"/>
              <a:t>Формирование придорожной инфраструктуры</a:t>
            </a:r>
          </a:p>
          <a:p>
            <a:r>
              <a:rPr lang="ru-RU" dirty="0" smtClean="0"/>
              <a:t>Разработка месторождений</a:t>
            </a:r>
          </a:p>
          <a:p>
            <a:r>
              <a:rPr lang="ru-RU" dirty="0" smtClean="0"/>
              <a:t>Обслуживание магистралей </a:t>
            </a:r>
            <a:r>
              <a:rPr lang="ru-RU" dirty="0" err="1" smtClean="0"/>
              <a:t>нефте</a:t>
            </a:r>
            <a:r>
              <a:rPr lang="ru-RU" dirty="0" smtClean="0"/>
              <a:t> и газопровода</a:t>
            </a:r>
          </a:p>
          <a:p>
            <a:r>
              <a:rPr lang="ru-RU" dirty="0" smtClean="0"/>
              <a:t>Действующие предприятия</a:t>
            </a:r>
          </a:p>
          <a:p>
            <a:r>
              <a:rPr lang="ru-RU" dirty="0" smtClean="0"/>
              <a:t>Общественный (социальный) заказ</a:t>
            </a:r>
          </a:p>
          <a:p>
            <a:r>
              <a:rPr lang="ru-RU" dirty="0" smtClean="0"/>
              <a:t>Сфера обслуживания</a:t>
            </a:r>
          </a:p>
          <a:p>
            <a:r>
              <a:rPr lang="ru-RU" dirty="0" smtClean="0"/>
              <a:t>Центры оценки квалификаций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Источники заказа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721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ru-RU" dirty="0" smtClean="0"/>
              <a:t>Выбор ситуации</a:t>
            </a:r>
          </a:p>
          <a:p>
            <a:r>
              <a:rPr lang="ru-RU" dirty="0" smtClean="0"/>
              <a:t>Выбор трудовых функций</a:t>
            </a:r>
          </a:p>
          <a:p>
            <a:r>
              <a:rPr lang="ru-RU" dirty="0" smtClean="0"/>
              <a:t>Перечень компетенций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ПЛАН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2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Задачи:</a:t>
            </a:r>
          </a:p>
          <a:p>
            <a:pPr lvl="1"/>
            <a:r>
              <a:rPr lang="ru-RU" dirty="0"/>
              <a:t>т</a:t>
            </a:r>
            <a:r>
              <a:rPr lang="ru-RU" dirty="0" smtClean="0"/>
              <a:t>ранспортировка</a:t>
            </a:r>
            <a:endParaRPr lang="ru-RU" dirty="0"/>
          </a:p>
          <a:p>
            <a:pPr lvl="1"/>
            <a:r>
              <a:rPr lang="ru-RU" dirty="0" smtClean="0"/>
              <a:t>укладка</a:t>
            </a:r>
          </a:p>
          <a:p>
            <a:pPr lvl="1"/>
            <a:r>
              <a:rPr lang="ru-RU" dirty="0" smtClean="0"/>
              <a:t>сварка</a:t>
            </a:r>
          </a:p>
          <a:p>
            <a:pPr lvl="1"/>
            <a:r>
              <a:rPr lang="ru-RU" dirty="0" smtClean="0"/>
              <a:t>питание</a:t>
            </a:r>
          </a:p>
          <a:p>
            <a:pPr lvl="1"/>
            <a:r>
              <a:rPr lang="ru-RU" dirty="0"/>
              <a:t>о</a:t>
            </a:r>
            <a:r>
              <a:rPr lang="ru-RU" dirty="0" smtClean="0"/>
              <a:t>беспечение здоровья</a:t>
            </a:r>
          </a:p>
          <a:p>
            <a:pPr lvl="1"/>
            <a:r>
              <a:rPr lang="ru-RU" dirty="0"/>
              <a:t>с</a:t>
            </a:r>
            <a:r>
              <a:rPr lang="ru-RU" dirty="0" smtClean="0"/>
              <a:t>облюдение экологических норм</a:t>
            </a:r>
          </a:p>
          <a:p>
            <a:pPr lvl="1"/>
            <a:r>
              <a:rPr lang="ru-RU" dirty="0" smtClean="0"/>
              <a:t>Обеспечение охраны труда</a:t>
            </a:r>
          </a:p>
          <a:p>
            <a:pPr lvl="1"/>
            <a:r>
              <a:rPr lang="ru-RU" dirty="0"/>
              <a:t>о</a:t>
            </a:r>
            <a:r>
              <a:rPr lang="ru-RU" dirty="0" smtClean="0"/>
              <a:t>бслуживание помещений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Ситуация: </a:t>
            </a:r>
            <a:r>
              <a:rPr lang="ru-RU" sz="3600" dirty="0" smtClean="0">
                <a:solidFill>
                  <a:srgbClr val="00B050"/>
                </a:solidFill>
              </a:rPr>
              <a:t>Строительство Нефтепровода Заполярье-</a:t>
            </a:r>
            <a:r>
              <a:rPr lang="ru-RU" sz="3600" dirty="0" err="1" smtClean="0">
                <a:solidFill>
                  <a:srgbClr val="00B050"/>
                </a:solidFill>
              </a:rPr>
              <a:t>Пурпе</a:t>
            </a:r>
            <a:r>
              <a:rPr lang="ru-RU" sz="3600" dirty="0" smtClean="0">
                <a:solidFill>
                  <a:srgbClr val="00B050"/>
                </a:solidFill>
              </a:rPr>
              <a:t>-</a:t>
            </a:r>
            <a:r>
              <a:rPr lang="ru-RU" sz="3600" dirty="0" err="1" smtClean="0">
                <a:solidFill>
                  <a:srgbClr val="00B050"/>
                </a:solidFill>
              </a:rPr>
              <a:t>Самотлор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7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Трудовые функции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Управление автоматизированными транспортными системами: КамАЗ, БПЛА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Обслуживание автоматизированных систем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8092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Задача: </a:t>
            </a:r>
            <a:r>
              <a:rPr lang="ru-RU" sz="3600" dirty="0" smtClean="0">
                <a:solidFill>
                  <a:srgbClr val="00B050"/>
                </a:solidFill>
              </a:rPr>
              <a:t>Транспортировка труб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2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4525963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Владение техническим английским языком</a:t>
            </a:r>
          </a:p>
          <a:p>
            <a:pPr lvl="1"/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Знание интерфейса применяемых автоматизированных систем</a:t>
            </a:r>
          </a:p>
          <a:p>
            <a:pPr lvl="1"/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Умение принимать решение во внештатных ситуаций</a:t>
            </a:r>
          </a:p>
          <a:p>
            <a:pPr lvl="1"/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Конфигурирование компьютерных программ</a:t>
            </a:r>
          </a:p>
          <a:p>
            <a:pPr lvl="1"/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8092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Необходимые компетенции: </a:t>
            </a:r>
            <a:r>
              <a:rPr lang="ru-RU" sz="3600" dirty="0">
                <a:solidFill>
                  <a:srgbClr val="00B050"/>
                </a:solidFill>
              </a:rPr>
              <a:t>Оператор беспилотных транспортных </a:t>
            </a:r>
            <a:r>
              <a:rPr lang="ru-RU" sz="3600" dirty="0" smtClean="0">
                <a:solidFill>
                  <a:srgbClr val="00B050"/>
                </a:solidFill>
              </a:rPr>
              <a:t>средств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7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984773"/>
              </p:ext>
            </p:extLst>
          </p:nvPr>
        </p:nvGraphicFramePr>
        <p:xfrm>
          <a:off x="251520" y="1165448"/>
          <a:ext cx="7920880" cy="3345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Двойная стрелка вверх/вниз 4"/>
          <p:cNvSpPr/>
          <p:nvPr/>
        </p:nvSpPr>
        <p:spPr>
          <a:xfrm>
            <a:off x="5996648" y="2086915"/>
            <a:ext cx="108012" cy="12961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87623" y="4653136"/>
            <a:ext cx="75248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1,2. Мониторинг изменений</a:t>
            </a:r>
          </a:p>
          <a:p>
            <a:r>
              <a:rPr lang="ru-RU" dirty="0" smtClean="0"/>
              <a:t>3.    Дополнительные модули в соответствии с тех. описанием </a:t>
            </a:r>
            <a:br>
              <a:rPr lang="ru-RU" dirty="0" smtClean="0"/>
            </a:br>
            <a:r>
              <a:rPr lang="ru-RU" dirty="0" smtClean="0"/>
              <a:t>       компетенций </a:t>
            </a:r>
            <a:r>
              <a:rPr lang="en-US" dirty="0" smtClean="0"/>
              <a:t>World</a:t>
            </a:r>
            <a:r>
              <a:rPr lang="ru-RU" dirty="0" smtClean="0"/>
              <a:t> </a:t>
            </a:r>
            <a:r>
              <a:rPr lang="en-US" dirty="0" smtClean="0"/>
              <a:t>Skills</a:t>
            </a:r>
          </a:p>
          <a:p>
            <a:r>
              <a:rPr lang="ru-RU" dirty="0" smtClean="0"/>
              <a:t>4.    Экспертиза программ, обратная связь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1660158"/>
            <a:ext cx="2880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62000" y="1717583"/>
            <a:ext cx="2880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67244" y="3501008"/>
            <a:ext cx="2880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38244" y="3501008"/>
            <a:ext cx="2880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431871" y="116632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Направления деятельности по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опережающему развитию колледжа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569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202</Words>
  <Application>Microsoft Office PowerPoint</Application>
  <PresentationFormat>Экран (4:3)</PresentationFormat>
  <Paragraphs>71</Paragraphs>
  <Slides>10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Методическое развитие и преподавание</vt:lpstr>
      <vt:lpstr>Задачи </vt:lpstr>
      <vt:lpstr>Необходимо</vt:lpstr>
      <vt:lpstr>Источники заказа</vt:lpstr>
      <vt:lpstr>ПЛАН </vt:lpstr>
      <vt:lpstr>Ситуация: Строительство Нефтепровода Заполярье-Пурпе-Самотлор</vt:lpstr>
      <vt:lpstr>Задача: Транспортировка труб</vt:lpstr>
      <vt:lpstr>Необходимые компетенции: Оператор беспилотных транспортных средств </vt:lpstr>
      <vt:lpstr>Направления деятельности по  опережающему развитию колледжа</vt:lpstr>
      <vt:lpstr>Направления деятельности по  опережающему развитию колледжа</vt:lpstr>
    </vt:vector>
  </TitlesOfParts>
  <Company>ГОУ СПО НКПиИТ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fm1</dc:creator>
  <cp:lastModifiedBy>Малицкая Луиза Ринатовна</cp:lastModifiedBy>
  <cp:revision>17</cp:revision>
  <dcterms:created xsi:type="dcterms:W3CDTF">2016-04-27T05:41:37Z</dcterms:created>
  <dcterms:modified xsi:type="dcterms:W3CDTF">2016-04-29T06:55:49Z</dcterms:modified>
</cp:coreProperties>
</file>