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88" r:id="rId3"/>
    <p:sldId id="286" r:id="rId4"/>
    <p:sldId id="287" r:id="rId5"/>
    <p:sldId id="280" r:id="rId6"/>
  </p:sldIdLst>
  <p:sldSz cx="9144000" cy="6858000" type="screen4x3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E9D1B9"/>
    <a:srgbClr val="FCF9F6"/>
    <a:srgbClr val="F6ECE2"/>
    <a:srgbClr val="EFD0BB"/>
    <a:srgbClr val="F3E7FF"/>
    <a:srgbClr val="E8F0F8"/>
    <a:srgbClr val="E2ECF6"/>
    <a:srgbClr val="DCE8F4"/>
    <a:srgbClr val="F0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F52A-7389-4D4A-B088-AB1480B63CCA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D6EE8-B86B-4F15-88CB-AB0151B5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72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436E6-7251-479A-9374-71EC4DFCAF53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58EB1-EF52-4588-AA6D-9B9D072AD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3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4881" y="2702830"/>
            <a:ext cx="63892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Действующие механизмы инициирования и управления проектами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подготовки кадров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в СПО ЯНАО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472901" y="5583590"/>
            <a:ext cx="66160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Байбародских Андрей Александрович</a:t>
            </a:r>
            <a:r>
              <a:rPr lang="ru-RU" sz="1200" b="1" dirty="0" smtClean="0">
                <a:solidFill>
                  <a:srgbClr val="002060"/>
                </a:solidFill>
              </a:rPr>
              <a:t>,</a:t>
            </a:r>
            <a:endParaRPr lang="ru-RU" sz="1200" b="1" dirty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заместитель начальника отдела регионального развития</a:t>
            </a:r>
            <a:endParaRPr lang="ru-RU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38064" y="5966076"/>
            <a:ext cx="12602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Ноябрьск, 2016 год</a:t>
            </a:r>
            <a:endParaRPr lang="ru-RU" sz="1000" dirty="0">
              <a:solidFill>
                <a:schemeClr val="accent4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58" y="548680"/>
            <a:ext cx="1058690" cy="84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560093" y="548680"/>
            <a:ext cx="6580459" cy="35363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b="1" spc="300" dirty="0" smtClean="0">
                <a:solidFill>
                  <a:schemeClr val="bg1"/>
                </a:solidFill>
              </a:rPr>
              <a:t>СТРАТЕГИЧЕСКАЯ ИГРА «МАТРИЦА ПРОФЕССИЙ»</a:t>
            </a:r>
            <a:endParaRPr lang="ru-RU" sz="1800" b="1" spc="3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898" y="3501008"/>
            <a:ext cx="1682618" cy="10801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031" y="1196749"/>
            <a:ext cx="1667649" cy="10372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898" y="2290715"/>
            <a:ext cx="1667649" cy="1012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381" y="4682733"/>
            <a:ext cx="1667649" cy="11130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614876"/>
            <a:ext cx="1724075" cy="69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707904" y="266946"/>
            <a:ext cx="5436095" cy="49775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b="1" spc="300" dirty="0" smtClean="0">
                <a:solidFill>
                  <a:schemeClr val="bg1"/>
                </a:solidFill>
              </a:rPr>
              <a:t>МЕХАНИЗМ ИНИЦИРОВАНИЯ И УПРАВЛЕНИЯ </a:t>
            </a:r>
          </a:p>
          <a:p>
            <a:pPr algn="r"/>
            <a:r>
              <a:rPr lang="ru-RU" sz="1500" b="1" spc="300" dirty="0" smtClean="0">
                <a:solidFill>
                  <a:schemeClr val="bg1"/>
                </a:solidFill>
              </a:rPr>
              <a:t>ПРОЕКТАМИ В СИСТЕМЕ ОБРАЗОВАНИЯ</a:t>
            </a:r>
            <a:endParaRPr lang="ru-RU" sz="1500" b="1" spc="3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20" y="266946"/>
            <a:ext cx="1058690" cy="84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6319" y="2132286"/>
            <a:ext cx="5157493" cy="33855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РЕГИОНАЛЬНЫЙ УРОВЕНЬ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0967" y="3883006"/>
            <a:ext cx="5162846" cy="33855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ИНСТИТУЦИОНАЛЬНЫЙ УРОВЕНЬ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789758" y="2132286"/>
            <a:ext cx="3152446" cy="1341281"/>
          </a:xfrm>
          <a:prstGeom prst="roundRect">
            <a:avLst>
              <a:gd name="adj" fmla="val 17548"/>
            </a:avLst>
          </a:prstGeom>
          <a:noFill/>
          <a:ln w="41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lvl="1" indent="-457200">
              <a:buClr>
                <a:srgbClr val="0D79CA"/>
              </a:buClr>
              <a:buFontTx/>
              <a:buAutoNum type="arabicPeriod"/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16668" y="4379813"/>
            <a:ext cx="30581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Источник финансирования:</a:t>
            </a:r>
          </a:p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ВНЕБЮДЖЕТНЫЕ </a:t>
            </a: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РЕДСТВА КОЛЛЕДЖЕЙ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5343813" y="2132286"/>
            <a:ext cx="340953" cy="1341281"/>
          </a:xfrm>
          <a:prstGeom prst="rightBrace">
            <a:avLst>
              <a:gd name="adj1" fmla="val 8333"/>
              <a:gd name="adj2" fmla="val 504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87229" y="2988747"/>
            <a:ext cx="5156584" cy="9275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87229" y="2586344"/>
            <a:ext cx="1576459" cy="8925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ИННОВАЦИОННЫЕ ПРОЕКТЫ 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В СИСТЕМЕ ОБРАЗОВАНИЯ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72086" y="2588456"/>
            <a:ext cx="1721457" cy="9079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7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РЕГИОНАЛЬНЫЕ ИННОВАЦИОННЫЕ ПЛОЩАДКИ</a:t>
            </a:r>
          </a:p>
          <a:p>
            <a:pPr algn="ctr"/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7637" y="2581015"/>
            <a:ext cx="1728192" cy="8925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ИНИЦИРОВАНИЕ ОТКРЫТИЯ  НОВЫХ ПРОФЕССИЙ И СПЕЦИАЛЬНОСТЕЙ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4928" y="4333538"/>
            <a:ext cx="1946565" cy="8925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3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ИНИЦИРОВАНИЕ НОВЫХ ПРОЕКТОВ</a:t>
            </a:r>
          </a:p>
          <a:p>
            <a:pPr algn="ctr"/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67960" y="4293096"/>
            <a:ext cx="2975853" cy="8925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3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ОТКРЫТИЕ НОВЫХ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 </a:t>
            </a:r>
            <a:r>
              <a:rPr lang="ru-RU" sz="1300" b="1" dirty="0">
                <a:solidFill>
                  <a:schemeClr val="bg1"/>
                </a:solidFill>
              </a:rPr>
              <a:t>ПРОФЕССИЙ И </a:t>
            </a:r>
            <a:r>
              <a:rPr lang="ru-RU" sz="1300" b="1" dirty="0" smtClean="0">
                <a:solidFill>
                  <a:schemeClr val="bg1"/>
                </a:solidFill>
              </a:rPr>
              <a:t>СПЕЦИАЛЬНОСТЕЙ</a:t>
            </a:r>
          </a:p>
          <a:p>
            <a:pPr algn="ctr"/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5351110" y="3884809"/>
            <a:ext cx="340953" cy="1341281"/>
          </a:xfrm>
          <a:prstGeom prst="rightBrace">
            <a:avLst>
              <a:gd name="adj1" fmla="val 8333"/>
              <a:gd name="adj2" fmla="val 504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84050" y="2301563"/>
            <a:ext cx="3058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Источник финансирования:</a:t>
            </a:r>
          </a:p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2011-2013 гг.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– ОДЦП «Развитие системы образования ЯНАО на 2011-2015 годы»</a:t>
            </a:r>
          </a:p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2013 - …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ГП «Развитие образования на 2014-2020 годы»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5802619" y="3940005"/>
            <a:ext cx="3139585" cy="1245644"/>
          </a:xfrm>
          <a:prstGeom prst="roundRect">
            <a:avLst>
              <a:gd name="adj" fmla="val 17548"/>
            </a:avLst>
          </a:prstGeom>
          <a:noFill/>
          <a:ln w="41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lvl="1" indent="-457200">
              <a:buClr>
                <a:srgbClr val="0D79CA"/>
              </a:buClr>
              <a:buFontTx/>
              <a:buAutoNum type="arabicPeriod"/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907704" y="266946"/>
            <a:ext cx="7236295" cy="49775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b="1" spc="300" dirty="0" smtClean="0">
                <a:solidFill>
                  <a:schemeClr val="bg1"/>
                </a:solidFill>
              </a:rPr>
              <a:t>МЕХАНИЗМ ИНИЦИРОВАНИЯ И УПРАВЛЕНИЯ ПРОЕКТАМИ В СИСТЕМЕ ОБРАЗОВАНИЯ НА РЕГИОНАЛЬНОМ УРОВНЕ</a:t>
            </a:r>
            <a:endParaRPr lang="ru-RU" sz="1500" b="1" spc="3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20" y="266946"/>
            <a:ext cx="1058690" cy="84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common.regnum.ru/pictures/news/2012-03/emblema-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7" y="1343601"/>
            <a:ext cx="1130412" cy="98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926889" y="1374829"/>
            <a:ext cx="82171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Постановление Правительства ЯНАО от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03.08.2012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N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641-П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«О порядке предоставления грантов в системе образования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Ямало-Ненецкого автономного округа"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313509" y="4348854"/>
            <a:ext cx="3902231" cy="850180"/>
          </a:xfrm>
          <a:prstGeom prst="roundRect">
            <a:avLst>
              <a:gd name="adj" fmla="val 17548"/>
            </a:avLst>
          </a:prstGeom>
          <a:noFill/>
          <a:ln w="41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lvl="1" indent="-457200">
              <a:buClr>
                <a:srgbClr val="0D79CA"/>
              </a:buClr>
              <a:buFontTx/>
              <a:buAutoNum type="arabicPeriod"/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1683" y="4404612"/>
            <a:ext cx="37782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Предоставление грантов на реализацию проектов в системе образования проходит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на конкурсной основе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5843" y="3717032"/>
            <a:ext cx="1772681" cy="2923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</a:rPr>
              <a:t>е</a:t>
            </a:r>
            <a:r>
              <a:rPr lang="ru-RU" sz="1300" b="1" dirty="0" smtClean="0">
                <a:solidFill>
                  <a:schemeClr val="bg1"/>
                </a:solidFill>
              </a:rPr>
              <a:t>жегодно до 01 мая 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69746" y="3717032"/>
            <a:ext cx="1872208" cy="2923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01-30 мая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49103" y="3717032"/>
            <a:ext cx="2348857" cy="2923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01 - 30 июня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22799" y="3702443"/>
            <a:ext cx="2318343" cy="2923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01 июля - 01 августа</a:t>
            </a:r>
            <a:endParaRPr lang="ru-RU" sz="1300" dirty="0">
              <a:solidFill>
                <a:schemeClr val="bg1"/>
              </a:solidFill>
            </a:endParaRPr>
          </a:p>
        </p:txBody>
      </p:sp>
      <p:cxnSp>
        <p:nvCxnSpPr>
          <p:cNvPr id="20" name="Прямая соединительная линия 19"/>
          <p:cNvCxnSpPr>
            <a:endCxn id="25" idx="3"/>
          </p:cNvCxnSpPr>
          <p:nvPr/>
        </p:nvCxnSpPr>
        <p:spPr>
          <a:xfrm flipV="1">
            <a:off x="333374" y="3039200"/>
            <a:ext cx="8625610" cy="88992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05844" y="2492896"/>
            <a:ext cx="1772681" cy="10926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Публичное объявление конкурса</a:t>
            </a:r>
          </a:p>
          <a:p>
            <a:pPr algn="ctr"/>
            <a:r>
              <a:rPr lang="ru-RU" sz="1300" b="1" dirty="0">
                <a:solidFill>
                  <a:schemeClr val="bg1"/>
                </a:solidFill>
              </a:rPr>
              <a:t>ч</a:t>
            </a:r>
            <a:r>
              <a:rPr lang="ru-RU" sz="1300" b="1" dirty="0" smtClean="0">
                <a:solidFill>
                  <a:schemeClr val="bg1"/>
                </a:solidFill>
              </a:rPr>
              <a:t>ерез  сайт департамента образования  ЯНАО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69746" y="2492896"/>
            <a:ext cx="1872208" cy="10926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1 ЭТАП 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 -  ЗАЯВОЧНЫЙ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- формирование заявки  учреждением образования 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39952" y="2492896"/>
            <a:ext cx="2358008" cy="10926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2 ЭТАП  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-  ПРЕДВАРИТЕЛЬНЫЙ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- рассмотрение представленных документов (техническая экспертиза)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04959" y="2492896"/>
            <a:ext cx="2354025" cy="10926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solidFill>
                  <a:schemeClr val="bg1"/>
                </a:solidFill>
              </a:rPr>
              <a:t>3</a:t>
            </a:r>
            <a:r>
              <a:rPr lang="ru-RU" sz="1300" b="1" dirty="0" smtClean="0">
                <a:solidFill>
                  <a:schemeClr val="bg1"/>
                </a:solidFill>
              </a:rPr>
              <a:t> ЭТАП  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- ОТБОРОЧНЫЙ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- рассмотрение представленных документов (содержательная экспертиза)</a:t>
            </a:r>
            <a:endParaRPr lang="ru-RU" sz="1300" dirty="0">
              <a:solidFill>
                <a:schemeClr val="bg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305844" y="4149080"/>
            <a:ext cx="8568562" cy="9128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 bwMode="auto">
          <a:xfrm>
            <a:off x="4427984" y="4325645"/>
            <a:ext cx="4446422" cy="850180"/>
          </a:xfrm>
          <a:prstGeom prst="roundRect">
            <a:avLst>
              <a:gd name="adj" fmla="val 17548"/>
            </a:avLst>
          </a:prstGeom>
          <a:noFill/>
          <a:ln w="41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lvl="1" indent="-457200">
              <a:buClr>
                <a:srgbClr val="0D79CA"/>
              </a:buClr>
              <a:buFontTx/>
              <a:buAutoNum type="arabicPeriod"/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33520" y="4344828"/>
            <a:ext cx="41933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Источник финансирования:</a:t>
            </a:r>
          </a:p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2011-2013 гг.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– ОДЦП «Развитие системы образования ЯНАО на 2011-2015 годы»</a:t>
            </a:r>
          </a:p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2013 - …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ГП «Развитие образования на 2014-2020 годы»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63192" y="5657156"/>
            <a:ext cx="2394853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д</a:t>
            </a:r>
            <a:r>
              <a:rPr lang="ru-RU" sz="1600" b="1" dirty="0" smtClean="0">
                <a:solidFill>
                  <a:schemeClr val="bg1"/>
                </a:solidFill>
              </a:rPr>
              <a:t>о 6 грантов ежегодно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н</a:t>
            </a:r>
            <a:r>
              <a:rPr lang="ru-RU" sz="1600" b="1" dirty="0" smtClean="0">
                <a:solidFill>
                  <a:schemeClr val="bg1"/>
                </a:solidFill>
              </a:rPr>
              <a:t>а сумму более 10 млн.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55776" y="5580211"/>
            <a:ext cx="63853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Реализация проектов учебных центров профессиональных квалификаций, служб содействия трудоустройства выпускникам, ресурсных центров, внедрение образовательных программ с участием работодателей 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Правая фигурная скобка 33"/>
          <p:cNvSpPr/>
          <p:nvPr/>
        </p:nvSpPr>
        <p:spPr>
          <a:xfrm rot="5400000">
            <a:off x="4365982" y="1044844"/>
            <a:ext cx="335074" cy="8735661"/>
          </a:xfrm>
          <a:prstGeom prst="rightBrace">
            <a:avLst>
              <a:gd name="adj1" fmla="val 8333"/>
              <a:gd name="adj2" fmla="val 504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6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907704" y="266946"/>
            <a:ext cx="7236295" cy="49775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b="1" spc="300" dirty="0" smtClean="0">
                <a:solidFill>
                  <a:schemeClr val="bg1"/>
                </a:solidFill>
              </a:rPr>
              <a:t>МЕХАНИЗМ ИНИЦИРОВАНИЯ И УПРАВЛЕНИЯ ПРОЕКТАМИ В СИСТЕМЕ ОБРАЗОВАНИЯ НА ИНСТИТУЦОИНАЛЬНОМ УРОВНЕ</a:t>
            </a:r>
            <a:endParaRPr lang="ru-RU" sz="1500" b="1" spc="3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20" y="266946"/>
            <a:ext cx="1058690" cy="84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352200" y="1663340"/>
            <a:ext cx="8590460" cy="33855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spc="1000" dirty="0" smtClean="0">
                <a:solidFill>
                  <a:schemeClr val="bg1"/>
                </a:solidFill>
              </a:rPr>
              <a:t>ВЕДУЩИЕ ПРОЕКТЫ КОЛЛЕДЖЕЙ</a:t>
            </a:r>
            <a:endParaRPr lang="ru-RU" sz="1600" spc="1000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822958" y="3775816"/>
            <a:ext cx="2846301" cy="7386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ПРОЕКТ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«УМНЫЙ КОЛЛЕДЖ»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- Новоуренгойский колледж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78389" y="2451307"/>
            <a:ext cx="2846301" cy="7386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ПРОЕКТ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«ЭЛЕКТРОННЫЙ КОЛЛЕДЖ»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- Ноябрьский колледж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68037" y="3728366"/>
            <a:ext cx="2808313" cy="7386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ПРОЕКТ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«РЕМЕСЛЕННОЕ ОБРАЗОВАНИЕ»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- Тарко-Салинский  колледж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32" name="Picture 2" descr="http://s3-eu-west-1.amazonaws.com/img.eduscan.net/resize_cache/7002/ca47851eb48c2c2a90333eb9e187ad1f/iblock/54f/54f1893bafca1e90fc05b99c40ddd90f/Logot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62" y="2423615"/>
            <a:ext cx="1364425" cy="76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Рисунок 32" descr="Logotip_nurm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2374" y="3759198"/>
            <a:ext cx="857922" cy="857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836" y="3701237"/>
            <a:ext cx="950558" cy="903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11" descr="Эмблема ММК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2200" y="5103793"/>
            <a:ext cx="1175874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Прямоугольник 35"/>
          <p:cNvSpPr/>
          <p:nvPr/>
        </p:nvSpPr>
        <p:spPr>
          <a:xfrm>
            <a:off x="1811168" y="4941774"/>
            <a:ext cx="2858092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ПРОЕКТ «СОЗДАНИЕ ЛАБОРАТОРИИ «ОСВОЕНИЕ И ЭКСПЛУАТАЦИЯ СКВАЖИН»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- Муравленковский колледж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717" y="2423615"/>
            <a:ext cx="786797" cy="84381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Прямоугольник 37"/>
          <p:cNvSpPr/>
          <p:nvPr/>
        </p:nvSpPr>
        <p:spPr>
          <a:xfrm>
            <a:off x="6024832" y="2451307"/>
            <a:ext cx="2846301" cy="7386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ПРОЕКТ «ПОДГОТОВКА КАДРОВ ДЛЯ КОЧЕВОЙ ШКОЛЫ»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- </a:t>
            </a:r>
            <a:r>
              <a:rPr lang="ru-RU" sz="1400" b="1" dirty="0" err="1" smtClean="0">
                <a:solidFill>
                  <a:schemeClr val="bg1"/>
                </a:solidFill>
              </a:rPr>
              <a:t>Ямальский</a:t>
            </a:r>
            <a:r>
              <a:rPr lang="ru-RU" sz="1400" b="1" dirty="0" smtClean="0">
                <a:solidFill>
                  <a:schemeClr val="bg1"/>
                </a:solidFill>
              </a:rPr>
              <a:t> колледж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39" name="Picture 2" descr="логотип (вечернее)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776" y="4848631"/>
            <a:ext cx="1045475" cy="104547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0" name="Прямоугольник 39"/>
          <p:cNvSpPr/>
          <p:nvPr/>
        </p:nvSpPr>
        <p:spPr>
          <a:xfrm>
            <a:off x="6118188" y="4894314"/>
            <a:ext cx="2808313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ПРОЕКТ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«ГОТОВИМ КАДРЫ В ЛОГИКЕ </a:t>
            </a:r>
            <a:r>
              <a:rPr lang="en-US" sz="1400" b="1" dirty="0" err="1" smtClean="0">
                <a:solidFill>
                  <a:schemeClr val="bg1"/>
                </a:solidFill>
              </a:rPr>
              <a:t>WorldSkills</a:t>
            </a:r>
            <a:r>
              <a:rPr lang="en-US" sz="1400" b="1" dirty="0" smtClean="0">
                <a:solidFill>
                  <a:schemeClr val="bg1"/>
                </a:solidFill>
              </a:rPr>
              <a:t> Russia</a:t>
            </a:r>
            <a:r>
              <a:rPr lang="ru-RU" sz="1400" b="1" dirty="0" smtClean="0">
                <a:solidFill>
                  <a:schemeClr val="bg1"/>
                </a:solidFill>
              </a:rPr>
              <a:t>»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- Надымский колледж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7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3723" y="2858909"/>
            <a:ext cx="5382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Благодарю за внимание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749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3746</TotalTime>
  <Words>322</Words>
  <Application>Microsoft Office PowerPoint</Application>
  <PresentationFormat>Экран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Байбародских Андрей Александрович</dc:creator>
  <cp:lastModifiedBy>Пользователь</cp:lastModifiedBy>
  <cp:revision>864</cp:revision>
  <cp:lastPrinted>2016-04-24T12:42:02Z</cp:lastPrinted>
  <dcterms:modified xsi:type="dcterms:W3CDTF">2016-04-27T03:51:20Z</dcterms:modified>
</cp:coreProperties>
</file>